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notesMasterIdLst>
    <p:notesMasterId r:id="rId18"/>
  </p:notesMasterIdLst>
  <p:sldSz cx="14630400" cy="8229600"/>
  <p:notesSz cx="8229600" cy="14630400"/>
  <p:embeddedFontLst>
    <p:embeddedFont>
      <p:font typeface="Instrument Sans Semi Bold"/>
      <p:regular r:id="rId23"/>
    </p:embeddedFont>
    <p:embeddedFont>
      <p:font typeface="Instrument Sans Semi Bold"/>
      <p:regular r:id="rId24"/>
    </p:embeddedFont>
    <p:embeddedFont>
      <p:font typeface="Instrument Sans Semi Bold"/>
      <p:regular r:id="rId25"/>
    </p:embeddedFont>
    <p:embeddedFont>
      <p:font typeface="Instrument Sans Semi Bold"/>
      <p:regular r:id="rId26"/>
    </p:embeddedFont>
    <p:embeddedFont>
      <p:font typeface="Instrument Sans Medium"/>
      <p:regular r:id="rId27"/>
    </p:embeddedFont>
    <p:embeddedFont>
      <p:font typeface="Instrument Sans Medium"/>
      <p:regular r:id="rId28"/>
    </p:embeddedFont>
    <p:embeddedFont>
      <p:font typeface="Instrument Sans Medium"/>
      <p:regular r:id="rId29"/>
    </p:embeddedFont>
    <p:embeddedFont>
      <p:font typeface="Instrument Sans Medium"/>
      <p:regular r:id="rId3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23" Type="http://schemas.openxmlformats.org/officeDocument/2006/relationships/font" Target="fonts/font1.fntdata"/><Relationship Id="rId24" Type="http://schemas.openxmlformats.org/officeDocument/2006/relationships/font" Target="fonts/font2.fntdata"/><Relationship Id="rId25" Type="http://schemas.openxmlformats.org/officeDocument/2006/relationships/font" Target="fonts/font3.fntdata"/><Relationship Id="rId26" Type="http://schemas.openxmlformats.org/officeDocument/2006/relationships/font" Target="fonts/font4.fntdata"/><Relationship Id="rId27" Type="http://schemas.openxmlformats.org/officeDocument/2006/relationships/font" Target="fonts/font5.fntdata"/><Relationship Id="rId28" Type="http://schemas.openxmlformats.org/officeDocument/2006/relationships/font" Target="fonts/font6.fntdata"/><Relationship Id="rId29" Type="http://schemas.openxmlformats.org/officeDocument/2006/relationships/font" Target="fonts/font7.fntdata"/><Relationship Id="rId30"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sv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slideLayout" Target="../slideLayouts/slideLayout1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svg"/><Relationship Id="rId3" Type="http://schemas.openxmlformats.org/officeDocument/2006/relationships/image" Target="../media/image-11-3.png"/><Relationship Id="rId4" Type="http://schemas.openxmlformats.org/officeDocument/2006/relationships/slideLayout" Target="../slideLayouts/slideLayout12.xml"/><Relationship Id="rId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svg"/><Relationship Id="rId3" Type="http://schemas.openxmlformats.org/officeDocument/2006/relationships/slideLayout" Target="../slideLayouts/slideLayout13.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svg"/><Relationship Id="rId3" Type="http://schemas.openxmlformats.org/officeDocument/2006/relationships/image" Target="../media/image-13-3.png"/><Relationship Id="rId4" Type="http://schemas.openxmlformats.org/officeDocument/2006/relationships/slideLayout" Target="../slideLayouts/slideLayout14.xml"/><Relationship Id="rId5"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svg"/><Relationship Id="rId3" Type="http://schemas.openxmlformats.org/officeDocument/2006/relationships/image" Target="../media/image-15-3.png"/><Relationship Id="rId4" Type="http://schemas.openxmlformats.org/officeDocument/2006/relationships/image" Target="../media/image-15-4.png"/><Relationship Id="rId5" Type="http://schemas.openxmlformats.org/officeDocument/2006/relationships/image" Target="../media/image-15-5.png"/><Relationship Id="rId6" Type="http://schemas.openxmlformats.org/officeDocument/2006/relationships/slideLayout" Target="../slideLayouts/slideLayout16.xml"/><Relationship Id="rId7"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svg"/><Relationship Id="rId3" Type="http://schemas.openxmlformats.org/officeDocument/2006/relationships/image" Target="../media/image-16-3.png"/><Relationship Id="rId4" Type="http://schemas.openxmlformats.org/officeDocument/2006/relationships/image" Target="../media/image-16-4.svg"/><Relationship Id="rId5" Type="http://schemas.openxmlformats.org/officeDocument/2006/relationships/image" Target="../media/image-16-5.png"/><Relationship Id="rId6" Type="http://schemas.openxmlformats.org/officeDocument/2006/relationships/image" Target="../media/image-16-6.svg"/><Relationship Id="rId7" Type="http://schemas.openxmlformats.org/officeDocument/2006/relationships/image" Target="../media/image-16-7.png"/><Relationship Id="rId8" Type="http://schemas.openxmlformats.org/officeDocument/2006/relationships/image" Target="../media/image-16-8.svg"/><Relationship Id="rId9" Type="http://schemas.openxmlformats.org/officeDocument/2006/relationships/image" Target="../media/image-16-9.png"/><Relationship Id="rId10" Type="http://schemas.openxmlformats.org/officeDocument/2006/relationships/image" Target="../media/image-16-10.svg"/><Relationship Id="rId11" Type="http://schemas.openxmlformats.org/officeDocument/2006/relationships/slideLayout" Target="../slideLayouts/slideLayout17.xml"/><Relationship Id="rId1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sv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sv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sv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sv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sv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sv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sv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sv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svg"/><Relationship Id="rId9" Type="http://schemas.openxmlformats.org/officeDocument/2006/relationships/image" Target="../media/image-8-9.png"/><Relationship Id="rId10" Type="http://schemas.openxmlformats.org/officeDocument/2006/relationships/image" Target="../media/image-8-10.png"/><Relationship Id="rId11" Type="http://schemas.openxmlformats.org/officeDocument/2006/relationships/image" Target="../media/image-8-11.svg"/><Relationship Id="rId12" Type="http://schemas.openxmlformats.org/officeDocument/2006/relationships/image" Target="../media/image-8-12.png"/><Relationship Id="rId13" Type="http://schemas.openxmlformats.org/officeDocument/2006/relationships/image" Target="../media/image-8-13.png"/><Relationship Id="rId14" Type="http://schemas.openxmlformats.org/officeDocument/2006/relationships/image" Target="../media/image-8-14.svg"/><Relationship Id="rId15" Type="http://schemas.openxmlformats.org/officeDocument/2006/relationships/image" Target="../media/image-8-15.png"/><Relationship Id="rId16" Type="http://schemas.openxmlformats.org/officeDocument/2006/relationships/image" Target="../media/image-8-16.png"/><Relationship Id="rId17" Type="http://schemas.openxmlformats.org/officeDocument/2006/relationships/image" Target="../media/image-8-17.svg"/><Relationship Id="rId18" Type="http://schemas.openxmlformats.org/officeDocument/2006/relationships/slideLayout" Target="../slideLayouts/slideLayout9.xml"/><Relationship Id="rId19"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sv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slideLayout" Target="../slideLayouts/slideLayout10.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6035040" cy="8229600"/>
          </a:xfrm>
          <a:prstGeom prst="rect">
            <a:avLst/>
          </a:prstGeom>
        </p:spPr>
      </p:pic>
      <p:sp>
        <p:nvSpPr>
          <p:cNvPr id="3" name="Text 0"/>
          <p:cNvSpPr/>
          <p:nvPr/>
        </p:nvSpPr>
        <p:spPr>
          <a:xfrm>
            <a:off x="6280190" y="1795463"/>
            <a:ext cx="7556421" cy="1860233"/>
          </a:xfrm>
          <a:prstGeom prst="rect">
            <a:avLst/>
          </a:prstGeom>
          <a:noFill/>
          <a:ln/>
        </p:spPr>
        <p:txBody>
          <a:bodyPr wrap="square" lIns="0" tIns="0" rIns="0" bIns="0" rtlCol="0" anchor="t"/>
          <a:lstStyle/>
          <a:p>
            <a:pPr algn="l" indent="0" marL="0">
              <a:lnSpc>
                <a:spcPts val="4850"/>
              </a:lnSpc>
              <a:buNone/>
            </a:pPr>
            <a:r>
              <a:rPr lang="en-US" sz="3900" dirty="0">
                <a:solidFill>
                  <a:srgbClr val="091C53"/>
                </a:solidFill>
                <a:latin typeface="Instrument Sans Semi Bold" pitchFamily="34" charset="0"/>
                <a:ea typeface="Instrument Sans Semi Bold" pitchFamily="34" charset="-122"/>
                <a:cs typeface="Instrument Sans Semi Bold" pitchFamily="34" charset="-120"/>
              </a:rPr>
              <a:t>Predicting Parkinson’s Progression with Voice Telemonitoring &amp; ML</a:t>
            </a:r>
            <a:endParaRPr lang="en-US" sz="3900" dirty="0"/>
          </a:p>
        </p:txBody>
      </p:sp>
      <p:sp>
        <p:nvSpPr>
          <p:cNvPr id="4" name="Text 1"/>
          <p:cNvSpPr/>
          <p:nvPr/>
        </p:nvSpPr>
        <p:spPr>
          <a:xfrm>
            <a:off x="6280190" y="3953351"/>
            <a:ext cx="75564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Predicts UPDRS scores using voice signals and demographic data</a:t>
            </a:r>
            <a:endParaRPr lang="en-US" sz="1550" dirty="0"/>
          </a:p>
        </p:txBody>
      </p:sp>
      <p:sp>
        <p:nvSpPr>
          <p:cNvPr id="5" name="Text 2"/>
          <p:cNvSpPr/>
          <p:nvPr/>
        </p:nvSpPr>
        <p:spPr>
          <a:xfrm>
            <a:off x="6280190" y="4494133"/>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Name: [Student Name]</a:t>
            </a:r>
            <a:endParaRPr lang="en-US" sz="1550" dirty="0"/>
          </a:p>
        </p:txBody>
      </p:sp>
      <p:sp>
        <p:nvSpPr>
          <p:cNvPr id="6" name="Text 3"/>
          <p:cNvSpPr/>
          <p:nvPr/>
        </p:nvSpPr>
        <p:spPr>
          <a:xfrm>
            <a:off x="6280190" y="5034915"/>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Supervisor: [Supervisor Name]</a:t>
            </a:r>
            <a:endParaRPr lang="en-US" sz="1550" dirty="0"/>
          </a:p>
        </p:txBody>
      </p:sp>
      <p:sp>
        <p:nvSpPr>
          <p:cNvPr id="7" name="Text 4"/>
          <p:cNvSpPr/>
          <p:nvPr/>
        </p:nvSpPr>
        <p:spPr>
          <a:xfrm>
            <a:off x="6280190" y="5575697"/>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University: [University Name]</a:t>
            </a:r>
            <a:endParaRPr lang="en-US" sz="1550" dirty="0"/>
          </a:p>
        </p:txBody>
      </p:sp>
      <p:sp>
        <p:nvSpPr>
          <p:cNvPr id="8" name="Text 5"/>
          <p:cNvSpPr/>
          <p:nvPr/>
        </p:nvSpPr>
        <p:spPr>
          <a:xfrm>
            <a:off x="6280190" y="6116479"/>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Date: [Date]</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793790" y="705683"/>
            <a:ext cx="809625" cy="261223"/>
          </a:xfrm>
          <a:prstGeom prst="roundRect">
            <a:avLst>
              <a:gd name="adj" fmla="val 38293"/>
            </a:avLst>
          </a:prstGeom>
          <a:solidFill>
            <a:srgbClr val="CEE6FD"/>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77133" y="780693"/>
            <a:ext cx="111085" cy="111085"/>
          </a:xfrm>
          <a:prstGeom prst="rect">
            <a:avLst/>
          </a:prstGeom>
        </p:spPr>
      </p:pic>
      <p:sp>
        <p:nvSpPr>
          <p:cNvPr id="4" name="Text 1"/>
          <p:cNvSpPr/>
          <p:nvPr/>
        </p:nvSpPr>
        <p:spPr>
          <a:xfrm>
            <a:off x="1043702" y="747355"/>
            <a:ext cx="476369" cy="177879"/>
          </a:xfrm>
          <a:prstGeom prst="rect">
            <a:avLst/>
          </a:prstGeom>
          <a:noFill/>
          <a:ln/>
        </p:spPr>
        <p:txBody>
          <a:bodyPr wrap="none" lIns="0" tIns="0" rIns="0" bIns="0" rtlCol="0" anchor="t"/>
          <a:lstStyle/>
          <a:p>
            <a:pPr algn="l" indent="0" marL="0">
              <a:lnSpc>
                <a:spcPts val="1400"/>
              </a:lnSpc>
              <a:buNone/>
            </a:pPr>
            <a:r>
              <a:rPr lang="en-US" sz="850" dirty="0">
                <a:solidFill>
                  <a:srgbClr val="1E3063"/>
                </a:solidFill>
                <a:latin typeface="Instrument Sans Medium" pitchFamily="34" charset="0"/>
                <a:ea typeface="Instrument Sans Medium" pitchFamily="34" charset="-122"/>
                <a:cs typeface="Instrument Sans Medium" pitchFamily="34" charset="-120"/>
              </a:rPr>
              <a:t>RESULTS</a:t>
            </a:r>
            <a:endParaRPr lang="en-US" sz="850" dirty="0"/>
          </a:p>
        </p:txBody>
      </p:sp>
      <p:sp>
        <p:nvSpPr>
          <p:cNvPr id="5" name="Text 2"/>
          <p:cNvSpPr/>
          <p:nvPr/>
        </p:nvSpPr>
        <p:spPr>
          <a:xfrm>
            <a:off x="793790" y="1022390"/>
            <a:ext cx="8251388" cy="434102"/>
          </a:xfrm>
          <a:prstGeom prst="rect">
            <a:avLst/>
          </a:prstGeom>
          <a:noFill/>
          <a:ln/>
        </p:spPr>
        <p:txBody>
          <a:bodyPr wrap="none" lIns="0" tIns="0" rIns="0" bIns="0" rtlCol="0" anchor="t"/>
          <a:lstStyle/>
          <a:p>
            <a:pPr algn="l" indent="0" marL="0">
              <a:lnSpc>
                <a:spcPts val="3400"/>
              </a:lnSpc>
              <a:buNone/>
            </a:pPr>
            <a:r>
              <a:rPr lang="en-US" sz="2700" dirty="0">
                <a:solidFill>
                  <a:srgbClr val="091C53"/>
                </a:solidFill>
                <a:latin typeface="Instrument Sans Semi Bold" pitchFamily="34" charset="0"/>
                <a:ea typeface="Instrument Sans Semi Bold" pitchFamily="34" charset="-122"/>
                <a:cs typeface="Instrument Sans Semi Bold" pitchFamily="34" charset="-120"/>
              </a:rPr>
              <a:t>Model Performance: Total UPDRS Score Prediction</a:t>
            </a:r>
            <a:endParaRPr lang="en-US" sz="2700" dirty="0"/>
          </a:p>
        </p:txBody>
      </p:sp>
      <p:pic>
        <p:nvPicPr>
          <p:cNvPr id="6" name="Image 1" descr="preencoded.png">    </p:cNvPr>
          <p:cNvPicPr>
            <a:picLocks noChangeAspect="1"/>
          </p:cNvPicPr>
          <p:nvPr/>
        </p:nvPicPr>
        <p:blipFill>
          <a:blip r:embed="rId3"/>
          <a:stretch>
            <a:fillRect/>
          </a:stretch>
        </p:blipFill>
        <p:spPr>
          <a:xfrm>
            <a:off x="793790" y="1664851"/>
            <a:ext cx="9129951" cy="4695825"/>
          </a:xfrm>
          <a:prstGeom prst="rect">
            <a:avLst/>
          </a:prstGeom>
        </p:spPr>
      </p:pic>
      <p:sp>
        <p:nvSpPr>
          <p:cNvPr id="7" name="Shape 3"/>
          <p:cNvSpPr/>
          <p:nvPr/>
        </p:nvSpPr>
        <p:spPr>
          <a:xfrm>
            <a:off x="2995255" y="6360676"/>
            <a:ext cx="138827" cy="138827"/>
          </a:xfrm>
          <a:prstGeom prst="roundRect">
            <a:avLst>
              <a:gd name="adj" fmla="val 13173"/>
            </a:avLst>
          </a:prstGeom>
          <a:solidFill>
            <a:srgbClr val="84C1FA"/>
          </a:solidFill>
          <a:ln/>
        </p:spPr>
      </p:sp>
      <p:sp>
        <p:nvSpPr>
          <p:cNvPr id="8" name="Text 4"/>
          <p:cNvSpPr/>
          <p:nvPr/>
        </p:nvSpPr>
        <p:spPr>
          <a:xfrm>
            <a:off x="3195042" y="6360676"/>
            <a:ext cx="540425" cy="138946"/>
          </a:xfrm>
          <a:prstGeom prst="rect">
            <a:avLst/>
          </a:prstGeom>
          <a:noFill/>
          <a:ln/>
        </p:spPr>
        <p:txBody>
          <a:bodyPr wrap="none" lIns="0" tIns="0" rIns="0" bIns="0" rtlCol="0" anchor="t"/>
          <a:lstStyle/>
          <a:p>
            <a:pPr algn="l" indent="0" marL="0">
              <a:lnSpc>
                <a:spcPts val="1050"/>
              </a:lnSpc>
              <a:buNone/>
            </a:pPr>
            <a:r>
              <a:rPr lang="en-US" sz="1050" dirty="0">
                <a:solidFill>
                  <a:srgbClr val="1E3063"/>
                </a:solidFill>
                <a:latin typeface="Instrument Sans Medium" pitchFamily="34" charset="0"/>
                <a:ea typeface="Instrument Sans Medium" pitchFamily="34" charset="-122"/>
                <a:cs typeface="Instrument Sans Medium" pitchFamily="34" charset="-120"/>
              </a:rPr>
              <a:t>R² Score</a:t>
            </a:r>
            <a:endParaRPr lang="en-US" sz="1050" dirty="0"/>
          </a:p>
        </p:txBody>
      </p:sp>
      <p:sp>
        <p:nvSpPr>
          <p:cNvPr id="9" name="Shape 5"/>
          <p:cNvSpPr/>
          <p:nvPr/>
        </p:nvSpPr>
        <p:spPr>
          <a:xfrm>
            <a:off x="5063133" y="6360676"/>
            <a:ext cx="138827" cy="138827"/>
          </a:xfrm>
          <a:prstGeom prst="roundRect">
            <a:avLst>
              <a:gd name="adj" fmla="val 13173"/>
            </a:avLst>
          </a:prstGeom>
          <a:solidFill>
            <a:srgbClr val="8496FA"/>
          </a:solidFill>
          <a:ln/>
        </p:spPr>
      </p:sp>
      <p:sp>
        <p:nvSpPr>
          <p:cNvPr id="10" name="Text 6"/>
          <p:cNvSpPr/>
          <p:nvPr/>
        </p:nvSpPr>
        <p:spPr>
          <a:xfrm>
            <a:off x="5262920" y="6360676"/>
            <a:ext cx="391358" cy="138946"/>
          </a:xfrm>
          <a:prstGeom prst="rect">
            <a:avLst/>
          </a:prstGeom>
          <a:noFill/>
          <a:ln/>
        </p:spPr>
        <p:txBody>
          <a:bodyPr wrap="none" lIns="0" tIns="0" rIns="0" bIns="0" rtlCol="0" anchor="t"/>
          <a:lstStyle/>
          <a:p>
            <a:pPr algn="l" indent="0" marL="0">
              <a:lnSpc>
                <a:spcPts val="1050"/>
              </a:lnSpc>
              <a:buNone/>
            </a:pPr>
            <a:r>
              <a:rPr lang="en-US" sz="1050" dirty="0">
                <a:solidFill>
                  <a:srgbClr val="1E3063"/>
                </a:solidFill>
                <a:latin typeface="Instrument Sans Medium" pitchFamily="34" charset="0"/>
                <a:ea typeface="Instrument Sans Medium" pitchFamily="34" charset="-122"/>
                <a:cs typeface="Instrument Sans Medium" pitchFamily="34" charset="-120"/>
              </a:rPr>
              <a:t>RMSE</a:t>
            </a:r>
            <a:endParaRPr lang="en-US" sz="1050" dirty="0"/>
          </a:p>
        </p:txBody>
      </p:sp>
      <p:sp>
        <p:nvSpPr>
          <p:cNvPr id="11" name="Shape 7"/>
          <p:cNvSpPr/>
          <p:nvPr/>
        </p:nvSpPr>
        <p:spPr>
          <a:xfrm>
            <a:off x="6981944" y="6360676"/>
            <a:ext cx="138827" cy="138827"/>
          </a:xfrm>
          <a:prstGeom prst="roundRect">
            <a:avLst>
              <a:gd name="adj" fmla="val 13173"/>
            </a:avLst>
          </a:prstGeom>
          <a:solidFill>
            <a:srgbClr val="84ECFA"/>
          </a:solidFill>
          <a:ln/>
        </p:spPr>
      </p:sp>
      <p:sp>
        <p:nvSpPr>
          <p:cNvPr id="12" name="Text 8"/>
          <p:cNvSpPr/>
          <p:nvPr/>
        </p:nvSpPr>
        <p:spPr>
          <a:xfrm>
            <a:off x="7181731" y="6360676"/>
            <a:ext cx="314801" cy="138946"/>
          </a:xfrm>
          <a:prstGeom prst="rect">
            <a:avLst/>
          </a:prstGeom>
          <a:noFill/>
          <a:ln/>
        </p:spPr>
        <p:txBody>
          <a:bodyPr wrap="none" lIns="0" tIns="0" rIns="0" bIns="0" rtlCol="0" anchor="t"/>
          <a:lstStyle/>
          <a:p>
            <a:pPr algn="l" indent="0" marL="0">
              <a:lnSpc>
                <a:spcPts val="1050"/>
              </a:lnSpc>
              <a:buNone/>
            </a:pPr>
            <a:r>
              <a:rPr lang="en-US" sz="1050" dirty="0">
                <a:solidFill>
                  <a:srgbClr val="1E3063"/>
                </a:solidFill>
                <a:latin typeface="Instrument Sans Medium" pitchFamily="34" charset="0"/>
                <a:ea typeface="Instrument Sans Medium" pitchFamily="34" charset="-122"/>
                <a:cs typeface="Instrument Sans Medium" pitchFamily="34" charset="-120"/>
              </a:rPr>
              <a:t>MAE</a:t>
            </a:r>
            <a:endParaRPr lang="en-US" sz="1050" dirty="0"/>
          </a:p>
        </p:txBody>
      </p:sp>
      <p:sp>
        <p:nvSpPr>
          <p:cNvPr id="13" name="Shape 9"/>
          <p:cNvSpPr/>
          <p:nvPr/>
        </p:nvSpPr>
        <p:spPr>
          <a:xfrm>
            <a:off x="793790" y="6933724"/>
            <a:ext cx="13042821" cy="590193"/>
          </a:xfrm>
          <a:prstGeom prst="roundRect">
            <a:avLst>
              <a:gd name="adj" fmla="val 21186"/>
            </a:avLst>
          </a:prstGeom>
          <a:solidFill>
            <a:srgbClr val="B5DAFC"/>
          </a:solidFill>
          <a:ln/>
        </p:spPr>
      </p:sp>
      <p:pic>
        <p:nvPicPr>
          <p:cNvPr id="14" name="Image 2" descr="preencoded.png">    </p:cNvPr>
          <p:cNvPicPr>
            <a:picLocks noChangeAspect="1"/>
          </p:cNvPicPr>
          <p:nvPr/>
        </p:nvPicPr>
        <p:blipFill>
          <a:blip r:embed="rId4"/>
          <a:stretch>
            <a:fillRect/>
          </a:stretch>
        </p:blipFill>
        <p:spPr>
          <a:xfrm>
            <a:off x="932617" y="7145655"/>
            <a:ext cx="173593" cy="138827"/>
          </a:xfrm>
          <a:prstGeom prst="rect">
            <a:avLst/>
          </a:prstGeom>
        </p:spPr>
      </p:pic>
      <p:sp>
        <p:nvSpPr>
          <p:cNvPr id="15" name="Text 10"/>
          <p:cNvSpPr/>
          <p:nvPr/>
        </p:nvSpPr>
        <p:spPr>
          <a:xfrm>
            <a:off x="1245037" y="7107198"/>
            <a:ext cx="12452747" cy="222290"/>
          </a:xfrm>
          <a:prstGeom prst="rect">
            <a:avLst/>
          </a:prstGeom>
          <a:noFill/>
          <a:ln/>
        </p:spPr>
        <p:txBody>
          <a:bodyPr wrap="none" lIns="0" tIns="0" rIns="0" bIns="0" rtlCol="0" anchor="t"/>
          <a:lstStyle/>
          <a:p>
            <a:pPr algn="l" indent="0" marL="0">
              <a:lnSpc>
                <a:spcPts val="1750"/>
              </a:lnSpc>
              <a:buNone/>
            </a:pPr>
            <a:r>
              <a:rPr lang="en-US" sz="1050" b="1" dirty="0">
                <a:solidFill>
                  <a:srgbClr val="000000"/>
                </a:solidFill>
                <a:latin typeface="Instrument Sans Medium" pitchFamily="34" charset="0"/>
                <a:ea typeface="Instrument Sans Medium" pitchFamily="34" charset="-122"/>
                <a:cs typeface="Instrument Sans Medium" pitchFamily="34" charset="-120"/>
              </a:rPr>
              <a:t>Winner:</a:t>
            </a:r>
            <a:pPr algn="l" indent="0" marL="0">
              <a:lnSpc>
                <a:spcPts val="1750"/>
              </a:lnSpc>
              <a:buNone/>
            </a:pPr>
            <a:r>
              <a:rPr lang="en-US" sz="1050" dirty="0">
                <a:solidFill>
                  <a:srgbClr val="000000"/>
                </a:solidFill>
                <a:latin typeface="Instrument Sans Medium" pitchFamily="34" charset="0"/>
                <a:ea typeface="Instrument Sans Medium" pitchFamily="34" charset="-122"/>
                <a:cs typeface="Instrument Sans Medium" pitchFamily="34" charset="-120"/>
              </a:rPr>
              <a:t> Voting Regressor (R²: 0.9883) outperformed other models with lowest error metrics.</a:t>
            </a:r>
            <a:endParaRPr lang="en-US" sz="10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793790" y="741878"/>
            <a:ext cx="751642" cy="242530"/>
          </a:xfrm>
          <a:prstGeom prst="roundRect">
            <a:avLst>
              <a:gd name="adj" fmla="val 38299"/>
            </a:avLst>
          </a:prstGeom>
          <a:solidFill>
            <a:srgbClr val="CEE6FD"/>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71180" y="811530"/>
            <a:ext cx="103108" cy="103108"/>
          </a:xfrm>
          <a:prstGeom prst="rect">
            <a:avLst/>
          </a:prstGeom>
        </p:spPr>
      </p:pic>
      <p:sp>
        <p:nvSpPr>
          <p:cNvPr id="4" name="Text 1"/>
          <p:cNvSpPr/>
          <p:nvPr/>
        </p:nvSpPr>
        <p:spPr>
          <a:xfrm>
            <a:off x="1025843" y="780574"/>
            <a:ext cx="442198" cy="165140"/>
          </a:xfrm>
          <a:prstGeom prst="rect">
            <a:avLst/>
          </a:prstGeom>
          <a:noFill/>
          <a:ln/>
        </p:spPr>
        <p:txBody>
          <a:bodyPr wrap="none" lIns="0" tIns="0" rIns="0" bIns="0" rtlCol="0" anchor="t"/>
          <a:lstStyle/>
          <a:p>
            <a:pPr algn="l" indent="0" marL="0">
              <a:lnSpc>
                <a:spcPts val="1300"/>
              </a:lnSpc>
              <a:buNone/>
            </a:pPr>
            <a:r>
              <a:rPr lang="en-US" sz="800" dirty="0">
                <a:solidFill>
                  <a:srgbClr val="1E3063"/>
                </a:solidFill>
                <a:latin typeface="Instrument Sans Medium" pitchFamily="34" charset="0"/>
                <a:ea typeface="Instrument Sans Medium" pitchFamily="34" charset="-122"/>
                <a:cs typeface="Instrument Sans Medium" pitchFamily="34" charset="-120"/>
              </a:rPr>
              <a:t>RESULTS</a:t>
            </a:r>
            <a:endParaRPr lang="en-US" sz="800" dirty="0"/>
          </a:p>
        </p:txBody>
      </p:sp>
      <p:sp>
        <p:nvSpPr>
          <p:cNvPr id="5" name="Text 2"/>
          <p:cNvSpPr/>
          <p:nvPr/>
        </p:nvSpPr>
        <p:spPr>
          <a:xfrm>
            <a:off x="793790" y="1035963"/>
            <a:ext cx="8632865" cy="403146"/>
          </a:xfrm>
          <a:prstGeom prst="rect">
            <a:avLst/>
          </a:prstGeom>
          <a:noFill/>
          <a:ln/>
        </p:spPr>
        <p:txBody>
          <a:bodyPr wrap="none" lIns="0" tIns="0" rIns="0" bIns="0" rtlCol="0" anchor="t"/>
          <a:lstStyle/>
          <a:p>
            <a:pPr algn="l" indent="0" marL="0">
              <a:lnSpc>
                <a:spcPts val="3150"/>
              </a:lnSpc>
              <a:buNone/>
            </a:pPr>
            <a:r>
              <a:rPr lang="en-US" sz="2500" dirty="0">
                <a:solidFill>
                  <a:srgbClr val="091C53"/>
                </a:solidFill>
                <a:latin typeface="Instrument Sans Semi Bold" pitchFamily="34" charset="0"/>
                <a:ea typeface="Instrument Sans Semi Bold" pitchFamily="34" charset="-122"/>
                <a:cs typeface="Instrument Sans Semi Bold" pitchFamily="34" charset="-120"/>
              </a:rPr>
              <a:t>Model Performance: Motor Examination Score Prediction</a:t>
            </a:r>
            <a:endParaRPr lang="en-US" sz="2500" dirty="0"/>
          </a:p>
        </p:txBody>
      </p:sp>
      <p:pic>
        <p:nvPicPr>
          <p:cNvPr id="6" name="Image 1" descr="preencoded.png">    </p:cNvPr>
          <p:cNvPicPr>
            <a:picLocks noChangeAspect="1"/>
          </p:cNvPicPr>
          <p:nvPr/>
        </p:nvPicPr>
        <p:blipFill>
          <a:blip r:embed="rId3"/>
          <a:stretch>
            <a:fillRect/>
          </a:stretch>
        </p:blipFill>
        <p:spPr>
          <a:xfrm>
            <a:off x="793790" y="1632585"/>
            <a:ext cx="8477726" cy="4360426"/>
          </a:xfrm>
          <a:prstGeom prst="rect">
            <a:avLst/>
          </a:prstGeom>
        </p:spPr>
      </p:pic>
      <p:sp>
        <p:nvSpPr>
          <p:cNvPr id="7" name="Shape 3"/>
          <p:cNvSpPr/>
          <p:nvPr/>
        </p:nvSpPr>
        <p:spPr>
          <a:xfrm>
            <a:off x="2826187" y="5993011"/>
            <a:ext cx="128945" cy="128945"/>
          </a:xfrm>
          <a:prstGeom prst="roundRect">
            <a:avLst>
              <a:gd name="adj" fmla="val 14183"/>
            </a:avLst>
          </a:prstGeom>
          <a:solidFill>
            <a:srgbClr val="84C1FA"/>
          </a:solidFill>
          <a:ln/>
        </p:spPr>
      </p:sp>
      <p:sp>
        <p:nvSpPr>
          <p:cNvPr id="8" name="Text 4"/>
          <p:cNvSpPr/>
          <p:nvPr/>
        </p:nvSpPr>
        <p:spPr>
          <a:xfrm>
            <a:off x="3016091" y="5993011"/>
            <a:ext cx="501968" cy="129064"/>
          </a:xfrm>
          <a:prstGeom prst="rect">
            <a:avLst/>
          </a:prstGeom>
          <a:noFill/>
          <a:ln/>
        </p:spPr>
        <p:txBody>
          <a:bodyPr wrap="none" lIns="0" tIns="0" rIns="0" bIns="0" rtlCol="0" anchor="t"/>
          <a:lstStyle/>
          <a:p>
            <a:pPr algn="l" indent="0" marL="0">
              <a:lnSpc>
                <a:spcPts val="1000"/>
              </a:lnSpc>
              <a:buNone/>
            </a:pPr>
            <a:r>
              <a:rPr lang="en-US" sz="1000" dirty="0">
                <a:solidFill>
                  <a:srgbClr val="1E3063"/>
                </a:solidFill>
                <a:latin typeface="Instrument Sans Medium" pitchFamily="34" charset="0"/>
                <a:ea typeface="Instrument Sans Medium" pitchFamily="34" charset="-122"/>
                <a:cs typeface="Instrument Sans Medium" pitchFamily="34" charset="-120"/>
              </a:rPr>
              <a:t>R² Score</a:t>
            </a:r>
            <a:endParaRPr lang="en-US" sz="1000" dirty="0"/>
          </a:p>
        </p:txBody>
      </p:sp>
      <p:sp>
        <p:nvSpPr>
          <p:cNvPr id="9" name="Shape 5"/>
          <p:cNvSpPr/>
          <p:nvPr/>
        </p:nvSpPr>
        <p:spPr>
          <a:xfrm>
            <a:off x="4755832" y="5993011"/>
            <a:ext cx="128945" cy="128945"/>
          </a:xfrm>
          <a:prstGeom prst="roundRect">
            <a:avLst>
              <a:gd name="adj" fmla="val 14183"/>
            </a:avLst>
          </a:prstGeom>
          <a:solidFill>
            <a:srgbClr val="8496FA"/>
          </a:solidFill>
          <a:ln/>
        </p:spPr>
      </p:sp>
      <p:sp>
        <p:nvSpPr>
          <p:cNvPr id="10" name="Text 6"/>
          <p:cNvSpPr/>
          <p:nvPr/>
        </p:nvSpPr>
        <p:spPr>
          <a:xfrm>
            <a:off x="4945737" y="5993011"/>
            <a:ext cx="363498" cy="129064"/>
          </a:xfrm>
          <a:prstGeom prst="rect">
            <a:avLst/>
          </a:prstGeom>
          <a:noFill/>
          <a:ln/>
        </p:spPr>
        <p:txBody>
          <a:bodyPr wrap="none" lIns="0" tIns="0" rIns="0" bIns="0" rtlCol="0" anchor="t"/>
          <a:lstStyle/>
          <a:p>
            <a:pPr algn="l" indent="0" marL="0">
              <a:lnSpc>
                <a:spcPts val="1000"/>
              </a:lnSpc>
              <a:buNone/>
            </a:pPr>
            <a:r>
              <a:rPr lang="en-US" sz="1000" dirty="0">
                <a:solidFill>
                  <a:srgbClr val="1E3063"/>
                </a:solidFill>
                <a:latin typeface="Instrument Sans Medium" pitchFamily="34" charset="0"/>
                <a:ea typeface="Instrument Sans Medium" pitchFamily="34" charset="-122"/>
                <a:cs typeface="Instrument Sans Medium" pitchFamily="34" charset="-120"/>
              </a:rPr>
              <a:t>RMSE</a:t>
            </a:r>
            <a:endParaRPr lang="en-US" sz="1000" dirty="0"/>
          </a:p>
        </p:txBody>
      </p:sp>
      <p:sp>
        <p:nvSpPr>
          <p:cNvPr id="11" name="Shape 7"/>
          <p:cNvSpPr/>
          <p:nvPr/>
        </p:nvSpPr>
        <p:spPr>
          <a:xfrm>
            <a:off x="6547128" y="5993011"/>
            <a:ext cx="128945" cy="128945"/>
          </a:xfrm>
          <a:prstGeom prst="roundRect">
            <a:avLst>
              <a:gd name="adj" fmla="val 14183"/>
            </a:avLst>
          </a:prstGeom>
          <a:solidFill>
            <a:srgbClr val="84ECFA"/>
          </a:solidFill>
          <a:ln/>
        </p:spPr>
      </p:sp>
      <p:sp>
        <p:nvSpPr>
          <p:cNvPr id="12" name="Text 8"/>
          <p:cNvSpPr/>
          <p:nvPr/>
        </p:nvSpPr>
        <p:spPr>
          <a:xfrm>
            <a:off x="6737033" y="5993011"/>
            <a:ext cx="292418" cy="129064"/>
          </a:xfrm>
          <a:prstGeom prst="rect">
            <a:avLst/>
          </a:prstGeom>
          <a:noFill/>
          <a:ln/>
        </p:spPr>
        <p:txBody>
          <a:bodyPr wrap="none" lIns="0" tIns="0" rIns="0" bIns="0" rtlCol="0" anchor="t"/>
          <a:lstStyle/>
          <a:p>
            <a:pPr algn="l" indent="0" marL="0">
              <a:lnSpc>
                <a:spcPts val="1000"/>
              </a:lnSpc>
              <a:buNone/>
            </a:pPr>
            <a:r>
              <a:rPr lang="en-US" sz="1000" dirty="0">
                <a:solidFill>
                  <a:srgbClr val="1E3063"/>
                </a:solidFill>
                <a:latin typeface="Instrument Sans Medium" pitchFamily="34" charset="0"/>
                <a:ea typeface="Instrument Sans Medium" pitchFamily="34" charset="-122"/>
                <a:cs typeface="Instrument Sans Medium" pitchFamily="34" charset="-120"/>
              </a:rPr>
              <a:t>MAE</a:t>
            </a:r>
            <a:endParaRPr lang="en-US" sz="1000" dirty="0"/>
          </a:p>
        </p:txBody>
      </p:sp>
      <p:sp>
        <p:nvSpPr>
          <p:cNvPr id="13" name="Text 9"/>
          <p:cNvSpPr/>
          <p:nvPr/>
        </p:nvSpPr>
        <p:spPr>
          <a:xfrm>
            <a:off x="793790" y="6654046"/>
            <a:ext cx="1612583" cy="201454"/>
          </a:xfrm>
          <a:prstGeom prst="rect">
            <a:avLst/>
          </a:prstGeom>
          <a:noFill/>
          <a:ln/>
        </p:spPr>
        <p:txBody>
          <a:bodyPr wrap="none" lIns="0" tIns="0" rIns="0" bIns="0" rtlCol="0" anchor="t"/>
          <a:lstStyle/>
          <a:p>
            <a:pPr algn="l" indent="0" marL="0">
              <a:lnSpc>
                <a:spcPts val="1550"/>
              </a:lnSpc>
              <a:buNone/>
            </a:pPr>
            <a:r>
              <a:rPr lang="en-US" sz="1250" dirty="0">
                <a:solidFill>
                  <a:srgbClr val="091C53"/>
                </a:solidFill>
                <a:latin typeface="Instrument Sans Semi Bold" pitchFamily="34" charset="0"/>
                <a:ea typeface="Instrument Sans Semi Bold" pitchFamily="34" charset="-122"/>
                <a:cs typeface="Instrument Sans Semi Bold" pitchFamily="34" charset="-120"/>
              </a:rPr>
              <a:t>Performance</a:t>
            </a:r>
            <a:endParaRPr lang="en-US" sz="1250" dirty="0"/>
          </a:p>
        </p:txBody>
      </p:sp>
      <p:sp>
        <p:nvSpPr>
          <p:cNvPr id="14" name="Text 10"/>
          <p:cNvSpPr/>
          <p:nvPr/>
        </p:nvSpPr>
        <p:spPr>
          <a:xfrm>
            <a:off x="793790" y="6984444"/>
            <a:ext cx="6364129" cy="206454"/>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1E3063"/>
                </a:solidFill>
                <a:latin typeface="Instrument Sans Medium" pitchFamily="34" charset="0"/>
                <a:ea typeface="Instrument Sans Medium" pitchFamily="34" charset="-122"/>
                <a:cs typeface="Instrument Sans Medium" pitchFamily="34" charset="-120"/>
              </a:rPr>
              <a:t>Voting Regressor: Superior R² (0.792)</a:t>
            </a:r>
            <a:endParaRPr lang="en-US" sz="1000" dirty="0"/>
          </a:p>
        </p:txBody>
      </p:sp>
      <p:sp>
        <p:nvSpPr>
          <p:cNvPr id="15" name="Text 11"/>
          <p:cNvSpPr/>
          <p:nvPr/>
        </p:nvSpPr>
        <p:spPr>
          <a:xfrm>
            <a:off x="793790" y="7236023"/>
            <a:ext cx="6364129" cy="206454"/>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1E3063"/>
                </a:solidFill>
                <a:latin typeface="Instrument Sans Medium" pitchFamily="34" charset="0"/>
                <a:ea typeface="Instrument Sans Medium" pitchFamily="34" charset="-122"/>
                <a:cs typeface="Instrument Sans Medium" pitchFamily="34" charset="-120"/>
              </a:rPr>
              <a:t>Outperformed deep learning models</a:t>
            </a:r>
            <a:endParaRPr lang="en-US" sz="1000" dirty="0"/>
          </a:p>
        </p:txBody>
      </p:sp>
      <p:sp>
        <p:nvSpPr>
          <p:cNvPr id="16" name="Text 12"/>
          <p:cNvSpPr/>
          <p:nvPr/>
        </p:nvSpPr>
        <p:spPr>
          <a:xfrm>
            <a:off x="7480102" y="6654046"/>
            <a:ext cx="1612583" cy="201454"/>
          </a:xfrm>
          <a:prstGeom prst="rect">
            <a:avLst/>
          </a:prstGeom>
          <a:noFill/>
          <a:ln/>
        </p:spPr>
        <p:txBody>
          <a:bodyPr wrap="none" lIns="0" tIns="0" rIns="0" bIns="0" rtlCol="0" anchor="t"/>
          <a:lstStyle/>
          <a:p>
            <a:pPr algn="l" indent="0" marL="0">
              <a:lnSpc>
                <a:spcPts val="1550"/>
              </a:lnSpc>
              <a:buNone/>
            </a:pPr>
            <a:r>
              <a:rPr lang="en-US" sz="1250" dirty="0">
                <a:solidFill>
                  <a:srgbClr val="091C53"/>
                </a:solidFill>
                <a:latin typeface="Instrument Sans Semi Bold" pitchFamily="34" charset="0"/>
                <a:ea typeface="Instrument Sans Semi Bold" pitchFamily="34" charset="-122"/>
                <a:cs typeface="Instrument Sans Semi Bold" pitchFamily="34" charset="-120"/>
              </a:rPr>
              <a:t>Error Metrics</a:t>
            </a:r>
            <a:endParaRPr lang="en-US" sz="1250" dirty="0"/>
          </a:p>
        </p:txBody>
      </p:sp>
      <p:sp>
        <p:nvSpPr>
          <p:cNvPr id="17" name="Text 13"/>
          <p:cNvSpPr/>
          <p:nvPr/>
        </p:nvSpPr>
        <p:spPr>
          <a:xfrm>
            <a:off x="7480102" y="6984444"/>
            <a:ext cx="6364129" cy="206454"/>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1E3063"/>
                </a:solidFill>
                <a:latin typeface="Instrument Sans Medium" pitchFamily="34" charset="0"/>
                <a:ea typeface="Instrument Sans Medium" pitchFamily="34" charset="-122"/>
                <a:cs typeface="Instrument Sans Medium" pitchFamily="34" charset="-120"/>
              </a:rPr>
              <a:t>Lowest MAE (0.33): minimal error</a:t>
            </a:r>
            <a:endParaRPr lang="en-US" sz="1000" dirty="0"/>
          </a:p>
        </p:txBody>
      </p:sp>
      <p:sp>
        <p:nvSpPr>
          <p:cNvPr id="18" name="Text 14"/>
          <p:cNvSpPr/>
          <p:nvPr/>
        </p:nvSpPr>
        <p:spPr>
          <a:xfrm>
            <a:off x="7480102" y="7236023"/>
            <a:ext cx="6364129" cy="206454"/>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1E3063"/>
                </a:solidFill>
                <a:latin typeface="Instrument Sans Medium" pitchFamily="34" charset="0"/>
                <a:ea typeface="Instrument Sans Medium" pitchFamily="34" charset="-122"/>
                <a:cs typeface="Instrument Sans Medium" pitchFamily="34" charset="-120"/>
              </a:rPr>
              <a:t>Crucial for clinical use</a:t>
            </a:r>
            <a:endParaRPr lang="en-US" sz="1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793790" y="2020610"/>
            <a:ext cx="1828205" cy="388382"/>
          </a:xfrm>
          <a:prstGeom prst="roundRect">
            <a:avLst>
              <a:gd name="adj" fmla="val 36794"/>
            </a:avLst>
          </a:prstGeom>
          <a:noFill/>
          <a:ln w="7620">
            <a:solidFill>
              <a:srgbClr val="84C1FA"/>
            </a:solidFill>
            <a:prstDash val="solid"/>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20472" y="2135386"/>
            <a:ext cx="158710" cy="158710"/>
          </a:xfrm>
          <a:prstGeom prst="rect">
            <a:avLst/>
          </a:prstGeom>
        </p:spPr>
      </p:pic>
      <p:sp>
        <p:nvSpPr>
          <p:cNvPr id="4" name="Text 1"/>
          <p:cNvSpPr/>
          <p:nvPr/>
        </p:nvSpPr>
        <p:spPr>
          <a:xfrm>
            <a:off x="1158478" y="2087761"/>
            <a:ext cx="1336834" cy="254079"/>
          </a:xfrm>
          <a:prstGeom prst="rect">
            <a:avLst/>
          </a:prstGeom>
          <a:noFill/>
          <a:ln/>
        </p:spPr>
        <p:txBody>
          <a:bodyPr wrap="none" lIns="0" tIns="0" rIns="0" bIns="0" rtlCol="0" anchor="t"/>
          <a:lstStyle/>
          <a:p>
            <a:pPr algn="l" indent="0" marL="0">
              <a:lnSpc>
                <a:spcPts val="2000"/>
              </a:lnSpc>
              <a:buNone/>
            </a:pPr>
            <a:r>
              <a:rPr lang="en-US" sz="1250" dirty="0">
                <a:solidFill>
                  <a:srgbClr val="84C1FA"/>
                </a:solidFill>
                <a:latin typeface="Instrument Sans Medium" pitchFamily="34" charset="0"/>
                <a:ea typeface="Instrument Sans Medium" pitchFamily="34" charset="-122"/>
                <a:cs typeface="Instrument Sans Medium" pitchFamily="34" charset="-120"/>
              </a:rPr>
              <a:t>INTERPRETATION</a:t>
            </a:r>
            <a:endParaRPr lang="en-US" sz="1250" dirty="0"/>
          </a:p>
        </p:txBody>
      </p:sp>
      <p:sp>
        <p:nvSpPr>
          <p:cNvPr id="5" name="Text 2"/>
          <p:cNvSpPr/>
          <p:nvPr/>
        </p:nvSpPr>
        <p:spPr>
          <a:xfrm>
            <a:off x="793790" y="2488287"/>
            <a:ext cx="12075438" cy="620078"/>
          </a:xfrm>
          <a:prstGeom prst="rect">
            <a:avLst/>
          </a:prstGeom>
          <a:noFill/>
          <a:ln/>
        </p:spPr>
        <p:txBody>
          <a:bodyPr wrap="none" lIns="0" tIns="0" rIns="0" bIns="0" rtlCol="0" anchor="t"/>
          <a:lstStyle/>
          <a:p>
            <a:pPr algn="l" indent="0" marL="0">
              <a:lnSpc>
                <a:spcPts val="4850"/>
              </a:lnSpc>
              <a:buNone/>
            </a:pPr>
            <a:r>
              <a:rPr lang="en-US" sz="3900" dirty="0">
                <a:solidFill>
                  <a:srgbClr val="091C53"/>
                </a:solidFill>
                <a:latin typeface="Instrument Sans Semi Bold" pitchFamily="34" charset="0"/>
                <a:ea typeface="Instrument Sans Semi Bold" pitchFamily="34" charset="-122"/>
                <a:cs typeface="Instrument Sans Semi Bold" pitchFamily="34" charset="-120"/>
              </a:rPr>
              <a:t>SHAP Analysis: Feature Importance for Total UPDRS</a:t>
            </a:r>
            <a:endParaRPr lang="en-US" sz="3900" dirty="0"/>
          </a:p>
        </p:txBody>
      </p:sp>
      <p:sp>
        <p:nvSpPr>
          <p:cNvPr id="6" name="Shape 3"/>
          <p:cNvSpPr/>
          <p:nvPr/>
        </p:nvSpPr>
        <p:spPr>
          <a:xfrm>
            <a:off x="793790" y="3406021"/>
            <a:ext cx="6422231" cy="1461016"/>
          </a:xfrm>
          <a:prstGeom prst="roundRect">
            <a:avLst>
              <a:gd name="adj" fmla="val 12226"/>
            </a:avLst>
          </a:prstGeom>
          <a:solidFill>
            <a:srgbClr val="CEE6FD"/>
          </a:solidFill>
          <a:ln/>
        </p:spPr>
      </p:sp>
      <p:sp>
        <p:nvSpPr>
          <p:cNvPr id="7" name="Text 4"/>
          <p:cNvSpPr/>
          <p:nvPr/>
        </p:nvSpPr>
        <p:spPr>
          <a:xfrm>
            <a:off x="992148" y="3604379"/>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1E3063"/>
                </a:solidFill>
                <a:latin typeface="Instrument Sans Semi Bold" pitchFamily="34" charset="0"/>
                <a:ea typeface="Instrument Sans Semi Bold" pitchFamily="34" charset="-122"/>
                <a:cs typeface="Instrument Sans Semi Bold" pitchFamily="34" charset="-120"/>
              </a:rPr>
              <a:t>Age</a:t>
            </a:r>
            <a:endParaRPr lang="en-US" sz="1950" dirty="0"/>
          </a:p>
        </p:txBody>
      </p:sp>
      <p:sp>
        <p:nvSpPr>
          <p:cNvPr id="8" name="Text 5"/>
          <p:cNvSpPr/>
          <p:nvPr/>
        </p:nvSpPr>
        <p:spPr>
          <a:xfrm>
            <a:off x="992148" y="4033599"/>
            <a:ext cx="602551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Strong positive impact.</a:t>
            </a:r>
            <a:endParaRPr lang="en-US" sz="1550" dirty="0"/>
          </a:p>
        </p:txBody>
      </p:sp>
      <p:sp>
        <p:nvSpPr>
          <p:cNvPr id="9" name="Shape 6"/>
          <p:cNvSpPr/>
          <p:nvPr/>
        </p:nvSpPr>
        <p:spPr>
          <a:xfrm>
            <a:off x="7414379" y="3406021"/>
            <a:ext cx="6422231" cy="1461016"/>
          </a:xfrm>
          <a:prstGeom prst="roundRect">
            <a:avLst>
              <a:gd name="adj" fmla="val 12226"/>
            </a:avLst>
          </a:prstGeom>
          <a:solidFill>
            <a:srgbClr val="CEE6FD"/>
          </a:solidFill>
          <a:ln/>
        </p:spPr>
      </p:sp>
      <p:sp>
        <p:nvSpPr>
          <p:cNvPr id="10" name="Text 7"/>
          <p:cNvSpPr/>
          <p:nvPr/>
        </p:nvSpPr>
        <p:spPr>
          <a:xfrm>
            <a:off x="7612737" y="3604379"/>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1E3063"/>
                </a:solidFill>
                <a:latin typeface="Instrument Sans Semi Bold" pitchFamily="34" charset="0"/>
                <a:ea typeface="Instrument Sans Semi Bold" pitchFamily="34" charset="-122"/>
                <a:cs typeface="Instrument Sans Semi Bold" pitchFamily="34" charset="-120"/>
              </a:rPr>
              <a:t>Shimmer:APQ11</a:t>
            </a:r>
            <a:endParaRPr lang="en-US" sz="1950" dirty="0"/>
          </a:p>
        </p:txBody>
      </p:sp>
      <p:sp>
        <p:nvSpPr>
          <p:cNvPr id="11" name="Text 8"/>
          <p:cNvSpPr/>
          <p:nvPr/>
        </p:nvSpPr>
        <p:spPr>
          <a:xfrm>
            <a:off x="7612737" y="4033599"/>
            <a:ext cx="6025515"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Positive SHAP values; higher shimmer correlates with better prediction.</a:t>
            </a:r>
            <a:endParaRPr lang="en-US" sz="1550" dirty="0"/>
          </a:p>
        </p:txBody>
      </p:sp>
      <p:sp>
        <p:nvSpPr>
          <p:cNvPr id="12" name="Shape 9"/>
          <p:cNvSpPr/>
          <p:nvPr/>
        </p:nvSpPr>
        <p:spPr>
          <a:xfrm>
            <a:off x="793790" y="5065395"/>
            <a:ext cx="6422231" cy="1143476"/>
          </a:xfrm>
          <a:prstGeom prst="roundRect">
            <a:avLst>
              <a:gd name="adj" fmla="val 15621"/>
            </a:avLst>
          </a:prstGeom>
          <a:solidFill>
            <a:srgbClr val="CEE6FD"/>
          </a:solidFill>
          <a:ln/>
        </p:spPr>
      </p:sp>
      <p:sp>
        <p:nvSpPr>
          <p:cNvPr id="13" name="Text 10"/>
          <p:cNvSpPr/>
          <p:nvPr/>
        </p:nvSpPr>
        <p:spPr>
          <a:xfrm>
            <a:off x="992148" y="5263753"/>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1E3063"/>
                </a:solidFill>
                <a:latin typeface="Instrument Sans Semi Bold" pitchFamily="34" charset="0"/>
                <a:ea typeface="Instrument Sans Semi Bold" pitchFamily="34" charset="-122"/>
                <a:cs typeface="Instrument Sans Semi Bold" pitchFamily="34" charset="-120"/>
              </a:rPr>
              <a:t>DFA</a:t>
            </a:r>
            <a:endParaRPr lang="en-US" sz="1950" dirty="0"/>
          </a:p>
        </p:txBody>
      </p:sp>
      <p:sp>
        <p:nvSpPr>
          <p:cNvPr id="14" name="Text 11"/>
          <p:cNvSpPr/>
          <p:nvPr/>
        </p:nvSpPr>
        <p:spPr>
          <a:xfrm>
            <a:off x="992148" y="5692973"/>
            <a:ext cx="602551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Mixed distribution, complex relationship.</a:t>
            </a:r>
            <a:endParaRPr lang="en-US" sz="1550" dirty="0"/>
          </a:p>
        </p:txBody>
      </p:sp>
      <p:sp>
        <p:nvSpPr>
          <p:cNvPr id="15" name="Shape 12"/>
          <p:cNvSpPr/>
          <p:nvPr/>
        </p:nvSpPr>
        <p:spPr>
          <a:xfrm>
            <a:off x="7414379" y="5065395"/>
            <a:ext cx="6422231" cy="1143476"/>
          </a:xfrm>
          <a:prstGeom prst="roundRect">
            <a:avLst>
              <a:gd name="adj" fmla="val 15621"/>
            </a:avLst>
          </a:prstGeom>
          <a:solidFill>
            <a:srgbClr val="CEE6FD"/>
          </a:solidFill>
          <a:ln/>
        </p:spPr>
      </p:sp>
      <p:sp>
        <p:nvSpPr>
          <p:cNvPr id="16" name="Text 13"/>
          <p:cNvSpPr/>
          <p:nvPr/>
        </p:nvSpPr>
        <p:spPr>
          <a:xfrm>
            <a:off x="7612737" y="5263753"/>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1E3063"/>
                </a:solidFill>
                <a:latin typeface="Instrument Sans Semi Bold" pitchFamily="34" charset="0"/>
                <a:ea typeface="Instrument Sans Semi Bold" pitchFamily="34" charset="-122"/>
                <a:cs typeface="Instrument Sans Semi Bold" pitchFamily="34" charset="-120"/>
              </a:rPr>
              <a:t>Other Features</a:t>
            </a:r>
            <a:endParaRPr lang="en-US" sz="1950" dirty="0"/>
          </a:p>
        </p:txBody>
      </p:sp>
      <p:sp>
        <p:nvSpPr>
          <p:cNvPr id="17" name="Text 14"/>
          <p:cNvSpPr/>
          <p:nvPr/>
        </p:nvSpPr>
        <p:spPr>
          <a:xfrm>
            <a:off x="7612737" y="5692973"/>
            <a:ext cx="602551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Varying influences from HNR, RPDE, PPE, NHR, Jitter(%).</a:t>
            </a:r>
            <a:endParaRPr lang="en-US" sz="15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793790" y="583168"/>
            <a:ext cx="1737241" cy="369689"/>
          </a:xfrm>
          <a:prstGeom prst="roundRect">
            <a:avLst>
              <a:gd name="adj" fmla="val 36722"/>
            </a:avLst>
          </a:prstGeom>
          <a:noFill/>
          <a:ln w="7620">
            <a:solidFill>
              <a:srgbClr val="84C1FA"/>
            </a:solidFill>
            <a:prstDash val="solid"/>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14519" y="692587"/>
            <a:ext cx="150733" cy="150733"/>
          </a:xfrm>
          <a:prstGeom prst="rect">
            <a:avLst/>
          </a:prstGeom>
        </p:spPr>
      </p:pic>
      <p:sp>
        <p:nvSpPr>
          <p:cNvPr id="4" name="Text 1"/>
          <p:cNvSpPr/>
          <p:nvPr/>
        </p:nvSpPr>
        <p:spPr>
          <a:xfrm>
            <a:off x="1140619" y="647343"/>
            <a:ext cx="1269683" cy="241340"/>
          </a:xfrm>
          <a:prstGeom prst="rect">
            <a:avLst/>
          </a:prstGeom>
          <a:noFill/>
          <a:ln/>
        </p:spPr>
        <p:txBody>
          <a:bodyPr wrap="none" lIns="0" tIns="0" rIns="0" bIns="0" rtlCol="0" anchor="t"/>
          <a:lstStyle/>
          <a:p>
            <a:pPr algn="l" indent="0" marL="0">
              <a:lnSpc>
                <a:spcPts val="1900"/>
              </a:lnSpc>
              <a:buNone/>
            </a:pPr>
            <a:r>
              <a:rPr lang="en-US" sz="1150" dirty="0">
                <a:solidFill>
                  <a:srgbClr val="84C1FA"/>
                </a:solidFill>
                <a:latin typeface="Instrument Sans Medium" pitchFamily="34" charset="0"/>
                <a:ea typeface="Instrument Sans Medium" pitchFamily="34" charset="-122"/>
                <a:cs typeface="Instrument Sans Medium" pitchFamily="34" charset="-120"/>
              </a:rPr>
              <a:t>INTERPRETATION</a:t>
            </a:r>
            <a:endParaRPr lang="en-US" sz="1150" dirty="0"/>
          </a:p>
        </p:txBody>
      </p:sp>
      <p:sp>
        <p:nvSpPr>
          <p:cNvPr id="5" name="Text 2"/>
          <p:cNvSpPr/>
          <p:nvPr/>
        </p:nvSpPr>
        <p:spPr>
          <a:xfrm>
            <a:off x="793790" y="1028224"/>
            <a:ext cx="11392138" cy="589121"/>
          </a:xfrm>
          <a:prstGeom prst="rect">
            <a:avLst/>
          </a:prstGeom>
          <a:noFill/>
          <a:ln/>
        </p:spPr>
        <p:txBody>
          <a:bodyPr wrap="none" lIns="0" tIns="0" rIns="0" bIns="0" rtlCol="0" anchor="t"/>
          <a:lstStyle/>
          <a:p>
            <a:pPr algn="l" indent="0" marL="0">
              <a:lnSpc>
                <a:spcPts val="4600"/>
              </a:lnSpc>
              <a:buNone/>
            </a:pPr>
            <a:r>
              <a:rPr lang="en-US" sz="3700" dirty="0">
                <a:solidFill>
                  <a:srgbClr val="091C53"/>
                </a:solidFill>
                <a:latin typeface="Instrument Sans Semi Bold" pitchFamily="34" charset="0"/>
                <a:ea typeface="Instrument Sans Semi Bold" pitchFamily="34" charset="-122"/>
                <a:cs typeface="Instrument Sans Semi Bold" pitchFamily="34" charset="-120"/>
              </a:rPr>
              <a:t>SHAP Analysis: Feature Importance for Motor Score</a:t>
            </a:r>
            <a:endParaRPr lang="en-US" sz="3700" dirty="0"/>
          </a:p>
        </p:txBody>
      </p:sp>
      <p:sp>
        <p:nvSpPr>
          <p:cNvPr id="6" name="Text 3"/>
          <p:cNvSpPr/>
          <p:nvPr/>
        </p:nvSpPr>
        <p:spPr>
          <a:xfrm>
            <a:off x="793790" y="2088594"/>
            <a:ext cx="2356842" cy="294680"/>
          </a:xfrm>
          <a:prstGeom prst="rect">
            <a:avLst/>
          </a:prstGeom>
          <a:noFill/>
          <a:ln/>
        </p:spPr>
        <p:txBody>
          <a:bodyPr wrap="none" lIns="0" tIns="0" rIns="0" bIns="0" rtlCol="0" anchor="t"/>
          <a:lstStyle/>
          <a:p>
            <a:pPr algn="l" indent="0" marL="0">
              <a:lnSpc>
                <a:spcPts val="2300"/>
              </a:lnSpc>
              <a:buNone/>
            </a:pPr>
            <a:r>
              <a:rPr lang="en-US" sz="1850" dirty="0">
                <a:solidFill>
                  <a:srgbClr val="091C53"/>
                </a:solidFill>
                <a:latin typeface="Instrument Sans Semi Bold" pitchFamily="34" charset="0"/>
                <a:ea typeface="Instrument Sans Semi Bold" pitchFamily="34" charset="-122"/>
                <a:cs typeface="Instrument Sans Semi Bold" pitchFamily="34" charset="-120"/>
              </a:rPr>
              <a:t>Age Feature</a:t>
            </a:r>
            <a:endParaRPr lang="en-US" sz="1850" dirty="0"/>
          </a:p>
        </p:txBody>
      </p:sp>
      <p:sp>
        <p:nvSpPr>
          <p:cNvPr id="7" name="Text 4"/>
          <p:cNvSpPr/>
          <p:nvPr/>
        </p:nvSpPr>
        <p:spPr>
          <a:xfrm>
            <a:off x="793790" y="2571750"/>
            <a:ext cx="6291382" cy="301704"/>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1E3063"/>
                </a:solidFill>
                <a:latin typeface="Instrument Sans Medium" pitchFamily="34" charset="0"/>
                <a:ea typeface="Instrument Sans Medium" pitchFamily="34" charset="-122"/>
                <a:cs typeface="Instrument Sans Medium" pitchFamily="34" charset="-120"/>
              </a:rPr>
              <a:t>SHAP values range from -1.5 to 1.5.</a:t>
            </a:r>
            <a:endParaRPr lang="en-US" sz="1450" dirty="0"/>
          </a:p>
        </p:txBody>
      </p:sp>
      <p:sp>
        <p:nvSpPr>
          <p:cNvPr id="8" name="Text 5"/>
          <p:cNvSpPr/>
          <p:nvPr/>
        </p:nvSpPr>
        <p:spPr>
          <a:xfrm>
            <a:off x="793790" y="2939415"/>
            <a:ext cx="6291382" cy="301704"/>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1E3063"/>
                </a:solidFill>
                <a:latin typeface="Instrument Sans Medium" pitchFamily="34" charset="0"/>
                <a:ea typeface="Instrument Sans Medium" pitchFamily="34" charset="-122"/>
                <a:cs typeface="Instrument Sans Medium" pitchFamily="34" charset="-120"/>
              </a:rPr>
              <a:t>Diverse impact on motor scores.</a:t>
            </a:r>
            <a:endParaRPr lang="en-US" sz="1450" dirty="0"/>
          </a:p>
        </p:txBody>
      </p:sp>
      <p:pic>
        <p:nvPicPr>
          <p:cNvPr id="9" name="Image 1" descr="preencoded.png">    </p:cNvPr>
          <p:cNvPicPr>
            <a:picLocks noChangeAspect="1"/>
          </p:cNvPicPr>
          <p:nvPr/>
        </p:nvPicPr>
        <p:blipFill>
          <a:blip r:embed="rId3"/>
          <a:stretch>
            <a:fillRect/>
          </a:stretch>
        </p:blipFill>
        <p:spPr>
          <a:xfrm>
            <a:off x="793790" y="3453170"/>
            <a:ext cx="5976699" cy="3981212"/>
          </a:xfrm>
          <a:prstGeom prst="rect">
            <a:avLst/>
          </a:prstGeom>
        </p:spPr>
      </p:pic>
      <p:sp>
        <p:nvSpPr>
          <p:cNvPr id="10" name="Text 6"/>
          <p:cNvSpPr/>
          <p:nvPr/>
        </p:nvSpPr>
        <p:spPr>
          <a:xfrm>
            <a:off x="7552849" y="2088594"/>
            <a:ext cx="2356842" cy="294680"/>
          </a:xfrm>
          <a:prstGeom prst="rect">
            <a:avLst/>
          </a:prstGeom>
          <a:noFill/>
          <a:ln/>
        </p:spPr>
        <p:txBody>
          <a:bodyPr wrap="none" lIns="0" tIns="0" rIns="0" bIns="0" rtlCol="0" anchor="t"/>
          <a:lstStyle/>
          <a:p>
            <a:pPr algn="l" indent="0" marL="0">
              <a:lnSpc>
                <a:spcPts val="2300"/>
              </a:lnSpc>
              <a:buNone/>
            </a:pPr>
            <a:r>
              <a:rPr lang="en-US" sz="1850" dirty="0">
                <a:solidFill>
                  <a:srgbClr val="091C53"/>
                </a:solidFill>
                <a:latin typeface="Instrument Sans Semi Bold" pitchFamily="34" charset="0"/>
                <a:ea typeface="Instrument Sans Semi Bold" pitchFamily="34" charset="-122"/>
                <a:cs typeface="Instrument Sans Semi Bold" pitchFamily="34" charset="-120"/>
              </a:rPr>
              <a:t>Findings</a:t>
            </a:r>
            <a:endParaRPr lang="en-US" sz="1850" dirty="0"/>
          </a:p>
        </p:txBody>
      </p:sp>
      <p:sp>
        <p:nvSpPr>
          <p:cNvPr id="11" name="Text 7"/>
          <p:cNvSpPr/>
          <p:nvPr/>
        </p:nvSpPr>
        <p:spPr>
          <a:xfrm>
            <a:off x="7552849" y="2571750"/>
            <a:ext cx="6291382" cy="301704"/>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1E3063"/>
                </a:solidFill>
                <a:latin typeface="Instrument Sans Medium" pitchFamily="34" charset="0"/>
                <a:ea typeface="Instrument Sans Medium" pitchFamily="34" charset="-122"/>
                <a:cs typeface="Instrument Sans Medium" pitchFamily="34" charset="-120"/>
              </a:rPr>
              <a:t>DFA:</a:t>
            </a:r>
            <a:pPr algn="l" indent="0" marL="0">
              <a:lnSpc>
                <a:spcPts val="2350"/>
              </a:lnSpc>
              <a:buNone/>
            </a:pPr>
            <a:r>
              <a:rPr lang="en-US" sz="1450" dirty="0">
                <a:solidFill>
                  <a:srgbClr val="1E3063"/>
                </a:solidFill>
                <a:latin typeface="Instrument Sans Medium" pitchFamily="34" charset="0"/>
                <a:ea typeface="Instrument Sans Medium" pitchFamily="34" charset="-122"/>
                <a:cs typeface="Instrument Sans Medium" pitchFamily="34" charset="-120"/>
              </a:rPr>
              <a:t> Higher scores link to better motor prediction.</a:t>
            </a:r>
            <a:endParaRPr lang="en-US" sz="1450" dirty="0"/>
          </a:p>
        </p:txBody>
      </p:sp>
      <p:sp>
        <p:nvSpPr>
          <p:cNvPr id="12" name="Text 8"/>
          <p:cNvSpPr/>
          <p:nvPr/>
        </p:nvSpPr>
        <p:spPr>
          <a:xfrm>
            <a:off x="7552849" y="2939415"/>
            <a:ext cx="6291382" cy="301704"/>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1E3063"/>
                </a:solidFill>
                <a:latin typeface="Instrument Sans Medium" pitchFamily="34" charset="0"/>
                <a:ea typeface="Instrument Sans Medium" pitchFamily="34" charset="-122"/>
                <a:cs typeface="Instrument Sans Medium" pitchFamily="34" charset="-120"/>
              </a:rPr>
              <a:t>Age:</a:t>
            </a:r>
            <a:pPr algn="l" indent="0" marL="0">
              <a:lnSpc>
                <a:spcPts val="2350"/>
              </a:lnSpc>
              <a:buNone/>
            </a:pPr>
            <a:r>
              <a:rPr lang="en-US" sz="1450" dirty="0">
                <a:solidFill>
                  <a:srgbClr val="1E3063"/>
                </a:solidFill>
                <a:latin typeface="Instrument Sans Medium" pitchFamily="34" charset="0"/>
                <a:ea typeface="Instrument Sans Medium" pitchFamily="34" charset="-122"/>
                <a:cs typeface="Instrument Sans Medium" pitchFamily="34" charset="-120"/>
              </a:rPr>
              <a:t> Complex relationship, moderated by voice features.</a:t>
            </a:r>
            <a:endParaRPr lang="en-US" sz="1450" dirty="0"/>
          </a:p>
        </p:txBody>
      </p:sp>
      <p:sp>
        <p:nvSpPr>
          <p:cNvPr id="13" name="Text 9"/>
          <p:cNvSpPr/>
          <p:nvPr/>
        </p:nvSpPr>
        <p:spPr>
          <a:xfrm>
            <a:off x="7552849" y="3307080"/>
            <a:ext cx="6291382" cy="301704"/>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1E3063"/>
                </a:solidFill>
                <a:latin typeface="Instrument Sans Medium" pitchFamily="34" charset="0"/>
                <a:ea typeface="Instrument Sans Medium" pitchFamily="34" charset="-122"/>
                <a:cs typeface="Instrument Sans Medium" pitchFamily="34" charset="-120"/>
              </a:rPr>
              <a:t>Shimmer:APQ11:</a:t>
            </a:r>
            <a:pPr algn="l" indent="0" marL="0">
              <a:lnSpc>
                <a:spcPts val="2350"/>
              </a:lnSpc>
              <a:buNone/>
            </a:pPr>
            <a:r>
              <a:rPr lang="en-US" sz="1450" dirty="0">
                <a:solidFill>
                  <a:srgbClr val="1E3063"/>
                </a:solidFill>
                <a:latin typeface="Instrument Sans Medium" pitchFamily="34" charset="0"/>
                <a:ea typeface="Instrument Sans Medium" pitchFamily="34" charset="-122"/>
                <a:cs typeface="Instrument Sans Medium" pitchFamily="34" charset="-120"/>
              </a:rPr>
              <a:t> Complex relationship with motor symptoms.</a:t>
            </a:r>
            <a:endParaRPr lang="en-US" sz="1450" dirty="0"/>
          </a:p>
        </p:txBody>
      </p:sp>
      <p:sp>
        <p:nvSpPr>
          <p:cNvPr id="14" name="Text 10"/>
          <p:cNvSpPr/>
          <p:nvPr/>
        </p:nvSpPr>
        <p:spPr>
          <a:xfrm>
            <a:off x="7552849" y="3674745"/>
            <a:ext cx="6291382" cy="301704"/>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1E3063"/>
                </a:solidFill>
                <a:latin typeface="Instrument Sans Medium" pitchFamily="34" charset="0"/>
                <a:ea typeface="Instrument Sans Medium" pitchFamily="34" charset="-122"/>
                <a:cs typeface="Instrument Sans Medium" pitchFamily="34" charset="-120"/>
              </a:rPr>
              <a:t>Voice characteristics interact with demographics.</a:t>
            </a:r>
            <a:endParaRPr lang="en-US" sz="14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1481971"/>
            <a:ext cx="7228284" cy="620078"/>
          </a:xfrm>
          <a:prstGeom prst="rect">
            <a:avLst/>
          </a:prstGeom>
          <a:noFill/>
          <a:ln/>
        </p:spPr>
        <p:txBody>
          <a:bodyPr wrap="none" lIns="0" tIns="0" rIns="0" bIns="0" rtlCol="0" anchor="t"/>
          <a:lstStyle/>
          <a:p>
            <a:pPr algn="l" indent="0" marL="0">
              <a:lnSpc>
                <a:spcPts val="4850"/>
              </a:lnSpc>
              <a:buNone/>
            </a:pPr>
            <a:r>
              <a:rPr lang="en-US" sz="3900" dirty="0">
                <a:solidFill>
                  <a:srgbClr val="091C53"/>
                </a:solidFill>
                <a:latin typeface="Instrument Sans Semi Bold" pitchFamily="34" charset="0"/>
                <a:ea typeface="Instrument Sans Semi Bold" pitchFamily="34" charset="-122"/>
                <a:cs typeface="Instrument Sans Semi Bold" pitchFamily="34" charset="-120"/>
              </a:rPr>
              <a:t>Prototype Desktop Application</a:t>
            </a:r>
            <a:endParaRPr lang="en-US" sz="3900" dirty="0"/>
          </a:p>
        </p:txBody>
      </p:sp>
      <p:pic>
        <p:nvPicPr>
          <p:cNvPr id="3" name="Image 0" descr="preencoded.png">    </p:cNvPr>
          <p:cNvPicPr>
            <a:picLocks noChangeAspect="1"/>
          </p:cNvPicPr>
          <p:nvPr/>
        </p:nvPicPr>
        <p:blipFill>
          <a:blip r:embed="rId1"/>
          <a:stretch>
            <a:fillRect/>
          </a:stretch>
        </p:blipFill>
        <p:spPr>
          <a:xfrm>
            <a:off x="793790" y="2622947"/>
            <a:ext cx="7361396" cy="3901440"/>
          </a:xfrm>
          <a:prstGeom prst="rect">
            <a:avLst/>
          </a:prstGeom>
        </p:spPr>
      </p:pic>
      <p:sp>
        <p:nvSpPr>
          <p:cNvPr id="4" name="Text 1"/>
          <p:cNvSpPr/>
          <p:nvPr/>
        </p:nvSpPr>
        <p:spPr>
          <a:xfrm>
            <a:off x="8646914" y="2578298"/>
            <a:ext cx="5197197"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Predicts UPDRS and UPDRS-III motor scores.</a:t>
            </a:r>
            <a:endParaRPr lang="en-US" sz="1550" dirty="0"/>
          </a:p>
        </p:txBody>
      </p:sp>
      <p:sp>
        <p:nvSpPr>
          <p:cNvPr id="5" name="Text 2"/>
          <p:cNvSpPr/>
          <p:nvPr/>
        </p:nvSpPr>
        <p:spPr>
          <a:xfrm>
            <a:off x="8646914" y="2965252"/>
            <a:ext cx="5197197"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Built using Python's Tkinter library.</a:t>
            </a:r>
            <a:endParaRPr lang="en-US" sz="1550" dirty="0"/>
          </a:p>
        </p:txBody>
      </p:sp>
      <p:sp>
        <p:nvSpPr>
          <p:cNvPr id="6" name="Text 3"/>
          <p:cNvSpPr/>
          <p:nvPr/>
        </p:nvSpPr>
        <p:spPr>
          <a:xfrm>
            <a:off x="8646914" y="3352205"/>
            <a:ext cx="5197197"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Integrates a trained Voting Regressor.</a:t>
            </a:r>
            <a:endParaRPr lang="en-US" sz="1550" dirty="0"/>
          </a:p>
        </p:txBody>
      </p:sp>
      <p:sp>
        <p:nvSpPr>
          <p:cNvPr id="7" name="Text 4"/>
          <p:cNvSpPr/>
          <p:nvPr/>
        </p:nvSpPr>
        <p:spPr>
          <a:xfrm>
            <a:off x="8646914" y="3739158"/>
            <a:ext cx="5197197"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Input fields for all relevant dataset features.</a:t>
            </a:r>
            <a:endParaRPr lang="en-US" sz="1550" dirty="0"/>
          </a:p>
        </p:txBody>
      </p:sp>
      <p:sp>
        <p:nvSpPr>
          <p:cNvPr id="8" name="Text 5"/>
          <p:cNvSpPr/>
          <p:nvPr/>
        </p:nvSpPr>
        <p:spPr>
          <a:xfrm>
            <a:off x="8646914" y="4126111"/>
            <a:ext cx="5197197"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'Predict' button processes inputs through the model.</a:t>
            </a:r>
            <a:endParaRPr lang="en-US" sz="1550" dirty="0"/>
          </a:p>
        </p:txBody>
      </p:sp>
      <p:sp>
        <p:nvSpPr>
          <p:cNvPr id="9" name="Text 6"/>
          <p:cNvSpPr/>
          <p:nvPr/>
        </p:nvSpPr>
        <p:spPr>
          <a:xfrm>
            <a:off x="8646914" y="4513064"/>
            <a:ext cx="5197197"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Displays predicted total UPDRS and motor scores.</a:t>
            </a:r>
            <a:endParaRPr lang="en-US" sz="1550" dirty="0"/>
          </a:p>
        </p:txBody>
      </p:sp>
      <p:sp>
        <p:nvSpPr>
          <p:cNvPr id="10" name="Text 7"/>
          <p:cNvSpPr/>
          <p:nvPr/>
        </p:nvSpPr>
        <p:spPr>
          <a:xfrm>
            <a:off x="8646914" y="4900017"/>
            <a:ext cx="5197197"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Supports batch predictions via CSV input.</a:t>
            </a:r>
            <a:endParaRPr lang="en-US" sz="15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793790" y="1534835"/>
            <a:ext cx="1213604" cy="373142"/>
          </a:xfrm>
          <a:prstGeom prst="roundRect">
            <a:avLst>
              <a:gd name="adj" fmla="val 38297"/>
            </a:avLst>
          </a:prstGeom>
          <a:solidFill>
            <a:srgbClr val="CEE6FD"/>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12852" y="1641991"/>
            <a:ext cx="158710" cy="158710"/>
          </a:xfrm>
          <a:prstGeom prst="rect">
            <a:avLst/>
          </a:prstGeom>
        </p:spPr>
      </p:pic>
      <p:sp>
        <p:nvSpPr>
          <p:cNvPr id="4" name="Text 1"/>
          <p:cNvSpPr/>
          <p:nvPr/>
        </p:nvSpPr>
        <p:spPr>
          <a:xfrm>
            <a:off x="1150858" y="1594366"/>
            <a:ext cx="737473" cy="254079"/>
          </a:xfrm>
          <a:prstGeom prst="rect">
            <a:avLst/>
          </a:prstGeom>
          <a:noFill/>
          <a:ln/>
        </p:spPr>
        <p:txBody>
          <a:bodyPr wrap="none" lIns="0" tIns="0" rIns="0" bIns="0" rtlCol="0" anchor="t"/>
          <a:lstStyle/>
          <a:p>
            <a:pPr algn="l" indent="0" marL="0">
              <a:lnSpc>
                <a:spcPts val="2000"/>
              </a:lnSpc>
              <a:buNone/>
            </a:pPr>
            <a:r>
              <a:rPr lang="en-US" sz="1250" dirty="0">
                <a:solidFill>
                  <a:srgbClr val="1E3063"/>
                </a:solidFill>
                <a:latin typeface="Instrument Sans Medium" pitchFamily="34" charset="0"/>
                <a:ea typeface="Instrument Sans Medium" pitchFamily="34" charset="-122"/>
                <a:cs typeface="Instrument Sans Medium" pitchFamily="34" charset="-120"/>
              </a:rPr>
              <a:t>NOVELTY</a:t>
            </a:r>
            <a:endParaRPr lang="en-US" sz="1250" dirty="0"/>
          </a:p>
        </p:txBody>
      </p:sp>
      <p:sp>
        <p:nvSpPr>
          <p:cNvPr id="5" name="Text 2"/>
          <p:cNvSpPr/>
          <p:nvPr/>
        </p:nvSpPr>
        <p:spPr>
          <a:xfrm>
            <a:off x="793790" y="1987272"/>
            <a:ext cx="8240316" cy="620078"/>
          </a:xfrm>
          <a:prstGeom prst="rect">
            <a:avLst/>
          </a:prstGeom>
          <a:noFill/>
          <a:ln/>
        </p:spPr>
        <p:txBody>
          <a:bodyPr wrap="none" lIns="0" tIns="0" rIns="0" bIns="0" rtlCol="0" anchor="t"/>
          <a:lstStyle/>
          <a:p>
            <a:pPr algn="l" indent="0" marL="0">
              <a:lnSpc>
                <a:spcPts val="4850"/>
              </a:lnSpc>
              <a:buNone/>
            </a:pPr>
            <a:r>
              <a:rPr lang="en-US" sz="3900" dirty="0">
                <a:solidFill>
                  <a:srgbClr val="091C53"/>
                </a:solidFill>
                <a:latin typeface="Instrument Sans Semi Bold" pitchFamily="34" charset="0"/>
                <a:ea typeface="Instrument Sans Semi Bold" pitchFamily="34" charset="-122"/>
                <a:cs typeface="Instrument Sans Semi Bold" pitchFamily="34" charset="-120"/>
              </a:rPr>
              <a:t>Novelty &amp; Benefits of This Research</a:t>
            </a:r>
            <a:endParaRPr lang="en-US" sz="3900" dirty="0"/>
          </a:p>
        </p:txBody>
      </p:sp>
      <p:pic>
        <p:nvPicPr>
          <p:cNvPr id="6" name="Image 1" descr="preencoded.png">    </p:cNvPr>
          <p:cNvPicPr>
            <a:picLocks noChangeAspect="1"/>
          </p:cNvPicPr>
          <p:nvPr/>
        </p:nvPicPr>
        <p:blipFill>
          <a:blip r:embed="rId3"/>
          <a:stretch>
            <a:fillRect/>
          </a:stretch>
        </p:blipFill>
        <p:spPr>
          <a:xfrm>
            <a:off x="793790" y="2905006"/>
            <a:ext cx="4182189" cy="182880"/>
          </a:xfrm>
          <a:prstGeom prst="rect">
            <a:avLst/>
          </a:prstGeom>
        </p:spPr>
      </p:pic>
      <p:sp>
        <p:nvSpPr>
          <p:cNvPr id="7" name="Text 3"/>
          <p:cNvSpPr/>
          <p:nvPr/>
        </p:nvSpPr>
        <p:spPr>
          <a:xfrm>
            <a:off x="793790" y="3286244"/>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1E3063"/>
                </a:solidFill>
                <a:latin typeface="Instrument Sans Semi Bold" pitchFamily="34" charset="0"/>
                <a:ea typeface="Instrument Sans Semi Bold" pitchFamily="34" charset="-122"/>
                <a:cs typeface="Instrument Sans Semi Bold" pitchFamily="34" charset="-120"/>
              </a:rPr>
              <a:t>Ensemble Approach</a:t>
            </a:r>
            <a:endParaRPr lang="en-US" sz="1950" dirty="0"/>
          </a:p>
        </p:txBody>
      </p:sp>
      <p:sp>
        <p:nvSpPr>
          <p:cNvPr id="8" name="Text 4"/>
          <p:cNvSpPr/>
          <p:nvPr/>
        </p:nvSpPr>
        <p:spPr>
          <a:xfrm>
            <a:off x="793790" y="3715464"/>
            <a:ext cx="4182189" cy="95261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First to use Voting Regressor (RF, DT, SVR) for UPDRS prediction, achieving R² = 0.9883.</a:t>
            </a:r>
            <a:endParaRPr lang="en-US" sz="1550" dirty="0"/>
          </a:p>
        </p:txBody>
      </p:sp>
      <p:pic>
        <p:nvPicPr>
          <p:cNvPr id="9" name="Image 2" descr="preencoded.png">    </p:cNvPr>
          <p:cNvPicPr>
            <a:picLocks noChangeAspect="1"/>
          </p:cNvPicPr>
          <p:nvPr/>
        </p:nvPicPr>
        <p:blipFill>
          <a:blip r:embed="rId4"/>
          <a:stretch>
            <a:fillRect/>
          </a:stretch>
        </p:blipFill>
        <p:spPr>
          <a:xfrm>
            <a:off x="5223986" y="2905006"/>
            <a:ext cx="4182308" cy="182880"/>
          </a:xfrm>
          <a:prstGeom prst="rect">
            <a:avLst/>
          </a:prstGeom>
        </p:spPr>
      </p:pic>
      <p:sp>
        <p:nvSpPr>
          <p:cNvPr id="10" name="Text 5"/>
          <p:cNvSpPr/>
          <p:nvPr/>
        </p:nvSpPr>
        <p:spPr>
          <a:xfrm>
            <a:off x="5223986" y="3286244"/>
            <a:ext cx="2919055" cy="310158"/>
          </a:xfrm>
          <a:prstGeom prst="rect">
            <a:avLst/>
          </a:prstGeom>
          <a:noFill/>
          <a:ln/>
        </p:spPr>
        <p:txBody>
          <a:bodyPr wrap="none" lIns="0" tIns="0" rIns="0" bIns="0" rtlCol="0" anchor="t"/>
          <a:lstStyle/>
          <a:p>
            <a:pPr algn="l" indent="0" marL="0">
              <a:lnSpc>
                <a:spcPts val="2400"/>
              </a:lnSpc>
              <a:buNone/>
            </a:pPr>
            <a:r>
              <a:rPr lang="en-US" sz="1950" dirty="0">
                <a:solidFill>
                  <a:srgbClr val="1E3063"/>
                </a:solidFill>
                <a:latin typeface="Instrument Sans Semi Bold" pitchFamily="34" charset="0"/>
                <a:ea typeface="Instrument Sans Semi Bold" pitchFamily="34" charset="-122"/>
                <a:cs typeface="Instrument Sans Semi Bold" pitchFamily="34" charset="-120"/>
              </a:rPr>
              <a:t>Interpretable Predictions</a:t>
            </a:r>
            <a:endParaRPr lang="en-US" sz="1950" dirty="0"/>
          </a:p>
        </p:txBody>
      </p:sp>
      <p:sp>
        <p:nvSpPr>
          <p:cNvPr id="11" name="Text 6"/>
          <p:cNvSpPr/>
          <p:nvPr/>
        </p:nvSpPr>
        <p:spPr>
          <a:xfrm>
            <a:off x="5223986" y="3715464"/>
            <a:ext cx="4182308" cy="95261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SHAP analysis clarifies feature importance; age and shimmer are key predictors.</a:t>
            </a:r>
            <a:endParaRPr lang="en-US" sz="1550" dirty="0"/>
          </a:p>
        </p:txBody>
      </p:sp>
      <p:pic>
        <p:nvPicPr>
          <p:cNvPr id="12" name="Image 3" descr="preencoded.png">    </p:cNvPr>
          <p:cNvPicPr>
            <a:picLocks noChangeAspect="1"/>
          </p:cNvPicPr>
          <p:nvPr/>
        </p:nvPicPr>
        <p:blipFill>
          <a:blip r:embed="rId5"/>
          <a:stretch>
            <a:fillRect/>
          </a:stretch>
        </p:blipFill>
        <p:spPr>
          <a:xfrm>
            <a:off x="9654302" y="2905006"/>
            <a:ext cx="4182308" cy="182880"/>
          </a:xfrm>
          <a:prstGeom prst="rect">
            <a:avLst/>
          </a:prstGeom>
        </p:spPr>
      </p:pic>
      <p:sp>
        <p:nvSpPr>
          <p:cNvPr id="13" name="Text 7"/>
          <p:cNvSpPr/>
          <p:nvPr/>
        </p:nvSpPr>
        <p:spPr>
          <a:xfrm>
            <a:off x="9654302" y="3286244"/>
            <a:ext cx="3009900" cy="310158"/>
          </a:xfrm>
          <a:prstGeom prst="rect">
            <a:avLst/>
          </a:prstGeom>
          <a:noFill/>
          <a:ln/>
        </p:spPr>
        <p:txBody>
          <a:bodyPr wrap="none" lIns="0" tIns="0" rIns="0" bIns="0" rtlCol="0" anchor="t"/>
          <a:lstStyle/>
          <a:p>
            <a:pPr algn="l" indent="0" marL="0">
              <a:lnSpc>
                <a:spcPts val="2400"/>
              </a:lnSpc>
              <a:buNone/>
            </a:pPr>
            <a:r>
              <a:rPr lang="en-US" sz="1950" dirty="0">
                <a:solidFill>
                  <a:srgbClr val="1E3063"/>
                </a:solidFill>
                <a:latin typeface="Instrument Sans Semi Bold" pitchFamily="34" charset="0"/>
                <a:ea typeface="Instrument Sans Semi Bold" pitchFamily="34" charset="-122"/>
                <a:cs typeface="Instrument Sans Semi Bold" pitchFamily="34" charset="-120"/>
              </a:rPr>
              <a:t>Non-Invasive Assessment</a:t>
            </a:r>
            <a:endParaRPr lang="en-US" sz="1950" dirty="0"/>
          </a:p>
        </p:txBody>
      </p:sp>
      <p:sp>
        <p:nvSpPr>
          <p:cNvPr id="14" name="Text 8"/>
          <p:cNvSpPr/>
          <p:nvPr/>
        </p:nvSpPr>
        <p:spPr>
          <a:xfrm>
            <a:off x="9654302" y="3715464"/>
            <a:ext cx="4182308" cy="95261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Voice-based prediction enables remote monitoring, reducing need for in-person visits.</a:t>
            </a:r>
            <a:endParaRPr lang="en-US" sz="1550" dirty="0"/>
          </a:p>
        </p:txBody>
      </p:sp>
      <p:sp>
        <p:nvSpPr>
          <p:cNvPr id="15" name="Shape 9"/>
          <p:cNvSpPr/>
          <p:nvPr/>
        </p:nvSpPr>
        <p:spPr>
          <a:xfrm>
            <a:off x="793790" y="4990474"/>
            <a:ext cx="13042821" cy="32385"/>
          </a:xfrm>
          <a:prstGeom prst="rect">
            <a:avLst/>
          </a:prstGeom>
          <a:solidFill>
            <a:srgbClr val="1E3063">
              <a:alpha val="50000"/>
            </a:srgbClr>
          </a:solidFill>
          <a:ln/>
        </p:spPr>
      </p:sp>
      <p:sp>
        <p:nvSpPr>
          <p:cNvPr id="16" name="Text 10"/>
          <p:cNvSpPr/>
          <p:nvPr/>
        </p:nvSpPr>
        <p:spPr>
          <a:xfrm>
            <a:off x="793790" y="5320427"/>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091C53"/>
                </a:solidFill>
                <a:latin typeface="Instrument Sans Semi Bold" pitchFamily="34" charset="0"/>
                <a:ea typeface="Instrument Sans Semi Bold" pitchFamily="34" charset="-122"/>
                <a:cs typeface="Instrument Sans Semi Bold" pitchFamily="34" charset="-120"/>
              </a:rPr>
              <a:t>Clinical Impact</a:t>
            </a:r>
            <a:endParaRPr lang="en-US" sz="2300" dirty="0"/>
          </a:p>
        </p:txBody>
      </p:sp>
      <p:sp>
        <p:nvSpPr>
          <p:cNvPr id="17" name="Text 11"/>
          <p:cNvSpPr/>
          <p:nvPr/>
        </p:nvSpPr>
        <p:spPr>
          <a:xfrm>
            <a:off x="793790" y="5990153"/>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Addresses subjectivity and accessibility in traditional UPDRS assessment.</a:t>
            </a:r>
            <a:endParaRPr lang="en-US" sz="1550" dirty="0"/>
          </a:p>
        </p:txBody>
      </p:sp>
      <p:sp>
        <p:nvSpPr>
          <p:cNvPr id="18" name="Text 12"/>
          <p:cNvSpPr/>
          <p:nvPr/>
        </p:nvSpPr>
        <p:spPr>
          <a:xfrm>
            <a:off x="793790" y="6377107"/>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Offers objective, scalable evaluation for patients, especially in remote areas, with high accuracy (R² = 0.9883).</a:t>
            </a:r>
            <a:endParaRPr lang="en-US" sz="15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793790" y="564118"/>
            <a:ext cx="1488996" cy="350996"/>
          </a:xfrm>
          <a:prstGeom prst="roundRect">
            <a:avLst>
              <a:gd name="adj" fmla="val 36642"/>
            </a:avLst>
          </a:prstGeom>
          <a:noFill/>
          <a:ln w="7620">
            <a:solidFill>
              <a:srgbClr val="84C1FA"/>
            </a:solidFill>
            <a:prstDash val="solid"/>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08566" y="668179"/>
            <a:ext cx="142875" cy="142875"/>
          </a:xfrm>
          <a:prstGeom prst="rect">
            <a:avLst/>
          </a:prstGeom>
        </p:spPr>
      </p:pic>
      <p:sp>
        <p:nvSpPr>
          <p:cNvPr id="4" name="Text 1"/>
          <p:cNvSpPr/>
          <p:nvPr/>
        </p:nvSpPr>
        <p:spPr>
          <a:xfrm>
            <a:off x="1122878" y="625316"/>
            <a:ext cx="1045131" cy="228600"/>
          </a:xfrm>
          <a:prstGeom prst="rect">
            <a:avLst/>
          </a:prstGeom>
          <a:noFill/>
          <a:ln/>
        </p:spPr>
        <p:txBody>
          <a:bodyPr wrap="none" lIns="0" tIns="0" rIns="0" bIns="0" rtlCol="0" anchor="t"/>
          <a:lstStyle/>
          <a:p>
            <a:pPr algn="l" indent="0" marL="0">
              <a:lnSpc>
                <a:spcPts val="1800"/>
              </a:lnSpc>
              <a:buNone/>
            </a:pPr>
            <a:r>
              <a:rPr lang="en-US" sz="1100" dirty="0">
                <a:solidFill>
                  <a:srgbClr val="84C1FA"/>
                </a:solidFill>
                <a:latin typeface="Instrument Sans Medium" pitchFamily="34" charset="0"/>
                <a:ea typeface="Instrument Sans Medium" pitchFamily="34" charset="-122"/>
                <a:cs typeface="Instrument Sans Medium" pitchFamily="34" charset="-120"/>
              </a:rPr>
              <a:t>FUTURE WORK</a:t>
            </a:r>
            <a:endParaRPr lang="en-US" sz="1100" dirty="0"/>
          </a:p>
        </p:txBody>
      </p:sp>
      <p:sp>
        <p:nvSpPr>
          <p:cNvPr id="5" name="Text 2"/>
          <p:cNvSpPr/>
          <p:nvPr/>
        </p:nvSpPr>
        <p:spPr>
          <a:xfrm>
            <a:off x="793790" y="986552"/>
            <a:ext cx="7539871" cy="558165"/>
          </a:xfrm>
          <a:prstGeom prst="rect">
            <a:avLst/>
          </a:prstGeom>
          <a:noFill/>
          <a:ln/>
        </p:spPr>
        <p:txBody>
          <a:bodyPr wrap="none" lIns="0" tIns="0" rIns="0" bIns="0" rtlCol="0" anchor="t"/>
          <a:lstStyle/>
          <a:p>
            <a:pPr algn="l" indent="0" marL="0">
              <a:lnSpc>
                <a:spcPts val="4350"/>
              </a:lnSpc>
              <a:buNone/>
            </a:pPr>
            <a:r>
              <a:rPr lang="en-US" sz="3500" dirty="0">
                <a:solidFill>
                  <a:srgbClr val="091C53"/>
                </a:solidFill>
                <a:latin typeface="Instrument Sans Semi Bold" pitchFamily="34" charset="0"/>
                <a:ea typeface="Instrument Sans Semi Bold" pitchFamily="34" charset="-122"/>
                <a:cs typeface="Instrument Sans Semi Bold" pitchFamily="34" charset="-120"/>
              </a:rPr>
              <a:t>Limitations &amp; Future Enhancements</a:t>
            </a:r>
            <a:endParaRPr lang="en-US" sz="3500" dirty="0"/>
          </a:p>
        </p:txBody>
      </p:sp>
      <p:sp>
        <p:nvSpPr>
          <p:cNvPr id="6" name="Text 3"/>
          <p:cNvSpPr/>
          <p:nvPr/>
        </p:nvSpPr>
        <p:spPr>
          <a:xfrm>
            <a:off x="793790" y="1991201"/>
            <a:ext cx="2679383" cy="334804"/>
          </a:xfrm>
          <a:prstGeom prst="rect">
            <a:avLst/>
          </a:prstGeom>
          <a:noFill/>
          <a:ln/>
        </p:spPr>
        <p:txBody>
          <a:bodyPr wrap="none" lIns="0" tIns="0" rIns="0" bIns="0" rtlCol="0" anchor="t"/>
          <a:lstStyle/>
          <a:p>
            <a:pPr algn="l" indent="0" marL="0">
              <a:lnSpc>
                <a:spcPts val="2600"/>
              </a:lnSpc>
              <a:buNone/>
            </a:pPr>
            <a:r>
              <a:rPr lang="en-US" sz="2100" dirty="0">
                <a:solidFill>
                  <a:srgbClr val="091C53"/>
                </a:solidFill>
                <a:latin typeface="Instrument Sans Semi Bold" pitchFamily="34" charset="0"/>
                <a:ea typeface="Instrument Sans Semi Bold" pitchFamily="34" charset="-122"/>
                <a:cs typeface="Instrument Sans Semi Bold" pitchFamily="34" charset="-120"/>
              </a:rPr>
              <a:t>Current Limitations</a:t>
            </a:r>
            <a:endParaRPr lang="en-US" sz="2100" dirty="0"/>
          </a:p>
        </p:txBody>
      </p:sp>
      <p:sp>
        <p:nvSpPr>
          <p:cNvPr id="7" name="Shape 4"/>
          <p:cNvSpPr/>
          <p:nvPr/>
        </p:nvSpPr>
        <p:spPr>
          <a:xfrm>
            <a:off x="793790" y="2526863"/>
            <a:ext cx="6303526" cy="1146215"/>
          </a:xfrm>
          <a:prstGeom prst="roundRect">
            <a:avLst>
              <a:gd name="adj" fmla="val 9573"/>
            </a:avLst>
          </a:prstGeom>
          <a:solidFill>
            <a:srgbClr val="FFFFFF"/>
          </a:solidFill>
          <a:ln w="22860">
            <a:solidFill>
              <a:srgbClr val="B4CCE3"/>
            </a:solidFill>
            <a:prstDash val="solid"/>
          </a:ln>
        </p:spPr>
      </p:sp>
      <p:sp>
        <p:nvSpPr>
          <p:cNvPr id="8" name="Shape 5"/>
          <p:cNvSpPr/>
          <p:nvPr/>
        </p:nvSpPr>
        <p:spPr>
          <a:xfrm>
            <a:off x="770930" y="2526863"/>
            <a:ext cx="91440" cy="1146215"/>
          </a:xfrm>
          <a:prstGeom prst="roundRect">
            <a:avLst>
              <a:gd name="adj" fmla="val 175814"/>
            </a:avLst>
          </a:prstGeom>
          <a:solidFill>
            <a:srgbClr val="84C1FA"/>
          </a:solidFill>
          <a:ln/>
        </p:spPr>
      </p:sp>
      <p:sp>
        <p:nvSpPr>
          <p:cNvPr id="9" name="Text 6"/>
          <p:cNvSpPr/>
          <p:nvPr/>
        </p:nvSpPr>
        <p:spPr>
          <a:xfrm>
            <a:off x="1063823" y="2728317"/>
            <a:ext cx="2232779" cy="278963"/>
          </a:xfrm>
          <a:prstGeom prst="rect">
            <a:avLst/>
          </a:prstGeom>
          <a:noFill/>
          <a:ln/>
        </p:spPr>
        <p:txBody>
          <a:bodyPr wrap="none" lIns="0" tIns="0" rIns="0" bIns="0" rtlCol="0" anchor="t"/>
          <a:lstStyle/>
          <a:p>
            <a:pPr algn="l" indent="0" marL="0">
              <a:lnSpc>
                <a:spcPts val="2150"/>
              </a:lnSpc>
              <a:buNone/>
            </a:pPr>
            <a:r>
              <a:rPr lang="en-US" sz="1750" dirty="0">
                <a:solidFill>
                  <a:srgbClr val="1E3063"/>
                </a:solidFill>
                <a:latin typeface="Instrument Sans Semi Bold" pitchFamily="34" charset="0"/>
                <a:ea typeface="Instrument Sans Semi Bold" pitchFamily="34" charset="-122"/>
                <a:cs typeface="Instrument Sans Semi Bold" pitchFamily="34" charset="-120"/>
              </a:rPr>
              <a:t>Dataset Size</a:t>
            </a:r>
            <a:endParaRPr lang="en-US" sz="1750" dirty="0"/>
          </a:p>
        </p:txBody>
      </p:sp>
      <p:sp>
        <p:nvSpPr>
          <p:cNvPr id="10" name="Text 7"/>
          <p:cNvSpPr/>
          <p:nvPr/>
        </p:nvSpPr>
        <p:spPr>
          <a:xfrm>
            <a:off x="1063823" y="3185874"/>
            <a:ext cx="5832038" cy="285750"/>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1E3063"/>
                </a:solidFill>
                <a:latin typeface="Instrument Sans Medium" pitchFamily="34" charset="0"/>
                <a:ea typeface="Instrument Sans Medium" pitchFamily="34" charset="-122"/>
                <a:cs typeface="Instrument Sans Medium" pitchFamily="34" charset="-120"/>
              </a:rPr>
              <a:t>Small dataset</a:t>
            </a:r>
            <a:endParaRPr lang="en-US" sz="1400" dirty="0"/>
          </a:p>
        </p:txBody>
      </p:sp>
      <p:sp>
        <p:nvSpPr>
          <p:cNvPr id="11" name="Shape 8"/>
          <p:cNvSpPr/>
          <p:nvPr/>
        </p:nvSpPr>
        <p:spPr>
          <a:xfrm>
            <a:off x="793790" y="3851672"/>
            <a:ext cx="6303526" cy="1146215"/>
          </a:xfrm>
          <a:prstGeom prst="roundRect">
            <a:avLst>
              <a:gd name="adj" fmla="val 9573"/>
            </a:avLst>
          </a:prstGeom>
          <a:solidFill>
            <a:srgbClr val="FFFFFF"/>
          </a:solidFill>
          <a:ln w="22860">
            <a:solidFill>
              <a:srgbClr val="B4CCE3"/>
            </a:solidFill>
            <a:prstDash val="solid"/>
          </a:ln>
        </p:spPr>
      </p:sp>
      <p:sp>
        <p:nvSpPr>
          <p:cNvPr id="12" name="Shape 9"/>
          <p:cNvSpPr/>
          <p:nvPr/>
        </p:nvSpPr>
        <p:spPr>
          <a:xfrm>
            <a:off x="770930" y="3851672"/>
            <a:ext cx="91440" cy="1146215"/>
          </a:xfrm>
          <a:prstGeom prst="roundRect">
            <a:avLst>
              <a:gd name="adj" fmla="val 175814"/>
            </a:avLst>
          </a:prstGeom>
          <a:solidFill>
            <a:srgbClr val="84C1FA"/>
          </a:solidFill>
          <a:ln/>
        </p:spPr>
      </p:sp>
      <p:sp>
        <p:nvSpPr>
          <p:cNvPr id="13" name="Text 10"/>
          <p:cNvSpPr/>
          <p:nvPr/>
        </p:nvSpPr>
        <p:spPr>
          <a:xfrm>
            <a:off x="1063823" y="4053126"/>
            <a:ext cx="2232779" cy="278963"/>
          </a:xfrm>
          <a:prstGeom prst="rect">
            <a:avLst/>
          </a:prstGeom>
          <a:noFill/>
          <a:ln/>
        </p:spPr>
        <p:txBody>
          <a:bodyPr wrap="none" lIns="0" tIns="0" rIns="0" bIns="0" rtlCol="0" anchor="t"/>
          <a:lstStyle/>
          <a:p>
            <a:pPr algn="l" indent="0" marL="0">
              <a:lnSpc>
                <a:spcPts val="2150"/>
              </a:lnSpc>
              <a:buNone/>
            </a:pPr>
            <a:r>
              <a:rPr lang="en-US" sz="1750" dirty="0">
                <a:solidFill>
                  <a:srgbClr val="1E3063"/>
                </a:solidFill>
                <a:latin typeface="Instrument Sans Semi Bold" pitchFamily="34" charset="0"/>
                <a:ea typeface="Instrument Sans Semi Bold" pitchFamily="34" charset="-122"/>
                <a:cs typeface="Instrument Sans Semi Bold" pitchFamily="34" charset="-120"/>
              </a:rPr>
              <a:t>Base Models</a:t>
            </a:r>
            <a:endParaRPr lang="en-US" sz="1750" dirty="0"/>
          </a:p>
        </p:txBody>
      </p:sp>
      <p:sp>
        <p:nvSpPr>
          <p:cNvPr id="14" name="Text 11"/>
          <p:cNvSpPr/>
          <p:nvPr/>
        </p:nvSpPr>
        <p:spPr>
          <a:xfrm>
            <a:off x="1063823" y="4510683"/>
            <a:ext cx="5832038" cy="285750"/>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1E3063"/>
                </a:solidFill>
                <a:latin typeface="Instrument Sans Medium" pitchFamily="34" charset="0"/>
                <a:ea typeface="Instrument Sans Medium" pitchFamily="34" charset="-122"/>
                <a:cs typeface="Instrument Sans Medium" pitchFamily="34" charset="-120"/>
              </a:rPr>
              <a:t>Conventional models</a:t>
            </a:r>
            <a:endParaRPr lang="en-US" sz="1400" dirty="0"/>
          </a:p>
        </p:txBody>
      </p:sp>
      <p:sp>
        <p:nvSpPr>
          <p:cNvPr id="15" name="Shape 12"/>
          <p:cNvSpPr/>
          <p:nvPr/>
        </p:nvSpPr>
        <p:spPr>
          <a:xfrm>
            <a:off x="793790" y="5176480"/>
            <a:ext cx="6303526" cy="1146215"/>
          </a:xfrm>
          <a:prstGeom prst="roundRect">
            <a:avLst>
              <a:gd name="adj" fmla="val 9573"/>
            </a:avLst>
          </a:prstGeom>
          <a:solidFill>
            <a:srgbClr val="FFFFFF"/>
          </a:solidFill>
          <a:ln w="22860">
            <a:solidFill>
              <a:srgbClr val="B4CCE3"/>
            </a:solidFill>
            <a:prstDash val="solid"/>
          </a:ln>
        </p:spPr>
      </p:sp>
      <p:sp>
        <p:nvSpPr>
          <p:cNvPr id="16" name="Shape 13"/>
          <p:cNvSpPr/>
          <p:nvPr/>
        </p:nvSpPr>
        <p:spPr>
          <a:xfrm>
            <a:off x="770930" y="5176480"/>
            <a:ext cx="91440" cy="1146215"/>
          </a:xfrm>
          <a:prstGeom prst="roundRect">
            <a:avLst>
              <a:gd name="adj" fmla="val 175814"/>
            </a:avLst>
          </a:prstGeom>
          <a:solidFill>
            <a:srgbClr val="84C1FA"/>
          </a:solidFill>
          <a:ln/>
        </p:spPr>
      </p:sp>
      <p:sp>
        <p:nvSpPr>
          <p:cNvPr id="17" name="Text 14"/>
          <p:cNvSpPr/>
          <p:nvPr/>
        </p:nvSpPr>
        <p:spPr>
          <a:xfrm>
            <a:off x="1063823" y="5377934"/>
            <a:ext cx="2232779" cy="278963"/>
          </a:xfrm>
          <a:prstGeom prst="rect">
            <a:avLst/>
          </a:prstGeom>
          <a:noFill/>
          <a:ln/>
        </p:spPr>
        <p:txBody>
          <a:bodyPr wrap="none" lIns="0" tIns="0" rIns="0" bIns="0" rtlCol="0" anchor="t"/>
          <a:lstStyle/>
          <a:p>
            <a:pPr algn="l" indent="0" marL="0">
              <a:lnSpc>
                <a:spcPts val="2150"/>
              </a:lnSpc>
              <a:buNone/>
            </a:pPr>
            <a:r>
              <a:rPr lang="en-US" sz="1750" dirty="0">
                <a:solidFill>
                  <a:srgbClr val="1E3063"/>
                </a:solidFill>
                <a:latin typeface="Instrument Sans Semi Bold" pitchFamily="34" charset="0"/>
                <a:ea typeface="Instrument Sans Semi Bold" pitchFamily="34" charset="-122"/>
                <a:cs typeface="Instrument Sans Semi Bold" pitchFamily="34" charset="-120"/>
              </a:rPr>
              <a:t>Sequence Modeling</a:t>
            </a:r>
            <a:endParaRPr lang="en-US" sz="1750" dirty="0"/>
          </a:p>
        </p:txBody>
      </p:sp>
      <p:sp>
        <p:nvSpPr>
          <p:cNvPr id="18" name="Text 15"/>
          <p:cNvSpPr/>
          <p:nvPr/>
        </p:nvSpPr>
        <p:spPr>
          <a:xfrm>
            <a:off x="1063823" y="5835491"/>
            <a:ext cx="5832038" cy="285750"/>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1E3063"/>
                </a:solidFill>
                <a:latin typeface="Instrument Sans Medium" pitchFamily="34" charset="0"/>
                <a:ea typeface="Instrument Sans Medium" pitchFamily="34" charset="-122"/>
                <a:cs typeface="Instrument Sans Medium" pitchFamily="34" charset="-120"/>
              </a:rPr>
              <a:t>Non-sequential data</a:t>
            </a:r>
            <a:endParaRPr lang="en-US" sz="1400" dirty="0"/>
          </a:p>
        </p:txBody>
      </p:sp>
      <p:sp>
        <p:nvSpPr>
          <p:cNvPr id="19" name="Text 16"/>
          <p:cNvSpPr/>
          <p:nvPr/>
        </p:nvSpPr>
        <p:spPr>
          <a:xfrm>
            <a:off x="7540704" y="1991201"/>
            <a:ext cx="2793563" cy="334804"/>
          </a:xfrm>
          <a:prstGeom prst="rect">
            <a:avLst/>
          </a:prstGeom>
          <a:noFill/>
          <a:ln/>
        </p:spPr>
        <p:txBody>
          <a:bodyPr wrap="none" lIns="0" tIns="0" rIns="0" bIns="0" rtlCol="0" anchor="t"/>
          <a:lstStyle/>
          <a:p>
            <a:pPr algn="l" indent="0" marL="0">
              <a:lnSpc>
                <a:spcPts val="2600"/>
              </a:lnSpc>
              <a:buNone/>
            </a:pPr>
            <a:r>
              <a:rPr lang="en-US" sz="2100" dirty="0">
                <a:solidFill>
                  <a:srgbClr val="091C53"/>
                </a:solidFill>
                <a:latin typeface="Instrument Sans Semi Bold" pitchFamily="34" charset="0"/>
                <a:ea typeface="Instrument Sans Semi Bold" pitchFamily="34" charset="-122"/>
                <a:cs typeface="Instrument Sans Semi Bold" pitchFamily="34" charset="-120"/>
              </a:rPr>
              <a:t>Future Enhancements</a:t>
            </a:r>
            <a:endParaRPr lang="en-US" sz="2100" dirty="0"/>
          </a:p>
        </p:txBody>
      </p:sp>
      <p:sp>
        <p:nvSpPr>
          <p:cNvPr id="20" name="Shape 17"/>
          <p:cNvSpPr/>
          <p:nvPr/>
        </p:nvSpPr>
        <p:spPr>
          <a:xfrm>
            <a:off x="7719298" y="2794754"/>
            <a:ext cx="178594" cy="832485"/>
          </a:xfrm>
          <a:prstGeom prst="roundRect">
            <a:avLst>
              <a:gd name="adj" fmla="val 90017"/>
            </a:avLst>
          </a:prstGeom>
          <a:solidFill>
            <a:srgbClr val="CEE6FD"/>
          </a:solidFill>
          <a:ln/>
        </p:spPr>
      </p:sp>
      <p:sp>
        <p:nvSpPr>
          <p:cNvPr id="21" name="Shape 18"/>
          <p:cNvSpPr/>
          <p:nvPr/>
        </p:nvSpPr>
        <p:spPr>
          <a:xfrm>
            <a:off x="7540704" y="2677478"/>
            <a:ext cx="535781" cy="535781"/>
          </a:xfrm>
          <a:prstGeom prst="roundRect">
            <a:avLst>
              <a:gd name="adj" fmla="val 85333"/>
            </a:avLst>
          </a:prstGeom>
          <a:solidFill>
            <a:srgbClr val="CEE6FD"/>
          </a:solidFill>
          <a:ln/>
        </p:spPr>
      </p:sp>
      <p:pic>
        <p:nvPicPr>
          <p:cNvPr id="22"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74650" y="2811423"/>
            <a:ext cx="267891" cy="267891"/>
          </a:xfrm>
          <a:prstGeom prst="rect">
            <a:avLst/>
          </a:prstGeom>
        </p:spPr>
      </p:pic>
      <p:sp>
        <p:nvSpPr>
          <p:cNvPr id="23" name="Text 19"/>
          <p:cNvSpPr/>
          <p:nvPr/>
        </p:nvSpPr>
        <p:spPr>
          <a:xfrm>
            <a:off x="8255079" y="2705457"/>
            <a:ext cx="2232779" cy="278963"/>
          </a:xfrm>
          <a:prstGeom prst="rect">
            <a:avLst/>
          </a:prstGeom>
          <a:noFill/>
          <a:ln/>
        </p:spPr>
        <p:txBody>
          <a:bodyPr wrap="none" lIns="0" tIns="0" rIns="0" bIns="0" rtlCol="0" anchor="t"/>
          <a:lstStyle/>
          <a:p>
            <a:pPr algn="l" indent="0" marL="0">
              <a:lnSpc>
                <a:spcPts val="2150"/>
              </a:lnSpc>
              <a:buNone/>
            </a:pPr>
            <a:r>
              <a:rPr lang="en-US" sz="1750" dirty="0">
                <a:solidFill>
                  <a:srgbClr val="1E3063"/>
                </a:solidFill>
                <a:latin typeface="Instrument Sans Semi Bold" pitchFamily="34" charset="0"/>
                <a:ea typeface="Instrument Sans Semi Bold" pitchFamily="34" charset="-122"/>
                <a:cs typeface="Instrument Sans Semi Bold" pitchFamily="34" charset="-120"/>
              </a:rPr>
              <a:t>Deep Learning</a:t>
            </a:r>
            <a:endParaRPr lang="en-US" sz="1750" dirty="0"/>
          </a:p>
        </p:txBody>
      </p:sp>
      <p:sp>
        <p:nvSpPr>
          <p:cNvPr id="24" name="Text 20"/>
          <p:cNvSpPr/>
          <p:nvPr/>
        </p:nvSpPr>
        <p:spPr>
          <a:xfrm>
            <a:off x="8255079" y="3163014"/>
            <a:ext cx="5589151" cy="285750"/>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1E3063"/>
                </a:solidFill>
                <a:latin typeface="Instrument Sans Medium" pitchFamily="34" charset="0"/>
                <a:ea typeface="Instrument Sans Medium" pitchFamily="34" charset="-122"/>
                <a:cs typeface="Instrument Sans Medium" pitchFamily="34" charset="-120"/>
              </a:rPr>
              <a:t>Deep learning integration</a:t>
            </a:r>
            <a:endParaRPr lang="en-US" sz="1400" dirty="0"/>
          </a:p>
        </p:txBody>
      </p:sp>
      <p:sp>
        <p:nvSpPr>
          <p:cNvPr id="25" name="Shape 21"/>
          <p:cNvSpPr/>
          <p:nvPr/>
        </p:nvSpPr>
        <p:spPr>
          <a:xfrm>
            <a:off x="7987189" y="4073843"/>
            <a:ext cx="178594" cy="832485"/>
          </a:xfrm>
          <a:prstGeom prst="roundRect">
            <a:avLst>
              <a:gd name="adj" fmla="val 90017"/>
            </a:avLst>
          </a:prstGeom>
          <a:solidFill>
            <a:srgbClr val="CEE6FD"/>
          </a:solidFill>
          <a:ln/>
        </p:spPr>
      </p:sp>
      <p:sp>
        <p:nvSpPr>
          <p:cNvPr id="26" name="Shape 22"/>
          <p:cNvSpPr/>
          <p:nvPr/>
        </p:nvSpPr>
        <p:spPr>
          <a:xfrm>
            <a:off x="7808595" y="3956566"/>
            <a:ext cx="535781" cy="535781"/>
          </a:xfrm>
          <a:prstGeom prst="roundRect">
            <a:avLst>
              <a:gd name="adj" fmla="val 85333"/>
            </a:avLst>
          </a:prstGeom>
          <a:solidFill>
            <a:srgbClr val="CEE6FD"/>
          </a:solidFill>
          <a:ln/>
        </p:spPr>
      </p:sp>
      <p:pic>
        <p:nvPicPr>
          <p:cNvPr id="27"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42540" y="4090511"/>
            <a:ext cx="267891" cy="267891"/>
          </a:xfrm>
          <a:prstGeom prst="rect">
            <a:avLst/>
          </a:prstGeom>
        </p:spPr>
      </p:pic>
      <p:sp>
        <p:nvSpPr>
          <p:cNvPr id="28" name="Text 23"/>
          <p:cNvSpPr/>
          <p:nvPr/>
        </p:nvSpPr>
        <p:spPr>
          <a:xfrm>
            <a:off x="8522970" y="3984546"/>
            <a:ext cx="2268141" cy="278963"/>
          </a:xfrm>
          <a:prstGeom prst="rect">
            <a:avLst/>
          </a:prstGeom>
          <a:noFill/>
          <a:ln/>
        </p:spPr>
        <p:txBody>
          <a:bodyPr wrap="none" lIns="0" tIns="0" rIns="0" bIns="0" rtlCol="0" anchor="t"/>
          <a:lstStyle/>
          <a:p>
            <a:pPr algn="l" indent="0" marL="0">
              <a:lnSpc>
                <a:spcPts val="2150"/>
              </a:lnSpc>
              <a:buNone/>
            </a:pPr>
            <a:r>
              <a:rPr lang="en-US" sz="1750" dirty="0">
                <a:solidFill>
                  <a:srgbClr val="1E3063"/>
                </a:solidFill>
                <a:latin typeface="Instrument Sans Semi Bold" pitchFamily="34" charset="0"/>
                <a:ea typeface="Instrument Sans Semi Bold" pitchFamily="34" charset="-122"/>
                <a:cs typeface="Instrument Sans Semi Bold" pitchFamily="34" charset="-120"/>
              </a:rPr>
              <a:t>Advanced Ensembles</a:t>
            </a:r>
            <a:endParaRPr lang="en-US" sz="1750" dirty="0"/>
          </a:p>
        </p:txBody>
      </p:sp>
      <p:sp>
        <p:nvSpPr>
          <p:cNvPr id="29" name="Text 24"/>
          <p:cNvSpPr/>
          <p:nvPr/>
        </p:nvSpPr>
        <p:spPr>
          <a:xfrm>
            <a:off x="8522970" y="4442103"/>
            <a:ext cx="5321260" cy="285750"/>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1E3063"/>
                </a:solidFill>
                <a:latin typeface="Instrument Sans Medium" pitchFamily="34" charset="0"/>
                <a:ea typeface="Instrument Sans Medium" pitchFamily="34" charset="-122"/>
                <a:cs typeface="Instrument Sans Medium" pitchFamily="34" charset="-120"/>
              </a:rPr>
              <a:t>Advanced ensembles</a:t>
            </a:r>
            <a:endParaRPr lang="en-US" sz="1400" dirty="0"/>
          </a:p>
        </p:txBody>
      </p:sp>
      <p:sp>
        <p:nvSpPr>
          <p:cNvPr id="30" name="Shape 25"/>
          <p:cNvSpPr/>
          <p:nvPr/>
        </p:nvSpPr>
        <p:spPr>
          <a:xfrm>
            <a:off x="8255079" y="5352931"/>
            <a:ext cx="178594" cy="832485"/>
          </a:xfrm>
          <a:prstGeom prst="roundRect">
            <a:avLst>
              <a:gd name="adj" fmla="val 90017"/>
            </a:avLst>
          </a:prstGeom>
          <a:solidFill>
            <a:srgbClr val="CEE6FD"/>
          </a:solidFill>
          <a:ln/>
        </p:spPr>
      </p:sp>
      <p:sp>
        <p:nvSpPr>
          <p:cNvPr id="31" name="Shape 26"/>
          <p:cNvSpPr/>
          <p:nvPr/>
        </p:nvSpPr>
        <p:spPr>
          <a:xfrm>
            <a:off x="8076486" y="5235654"/>
            <a:ext cx="535781" cy="535781"/>
          </a:xfrm>
          <a:prstGeom prst="roundRect">
            <a:avLst>
              <a:gd name="adj" fmla="val 85333"/>
            </a:avLst>
          </a:prstGeom>
          <a:solidFill>
            <a:srgbClr val="CEE6FD"/>
          </a:solidFill>
          <a:ln/>
        </p:spPr>
      </p:sp>
      <p:pic>
        <p:nvPicPr>
          <p:cNvPr id="32"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10431" y="5369600"/>
            <a:ext cx="267891" cy="267891"/>
          </a:xfrm>
          <a:prstGeom prst="rect">
            <a:avLst/>
          </a:prstGeom>
        </p:spPr>
      </p:pic>
      <p:sp>
        <p:nvSpPr>
          <p:cNvPr id="33" name="Text 27"/>
          <p:cNvSpPr/>
          <p:nvPr/>
        </p:nvSpPr>
        <p:spPr>
          <a:xfrm>
            <a:off x="8790861" y="5263634"/>
            <a:ext cx="2232779" cy="278963"/>
          </a:xfrm>
          <a:prstGeom prst="rect">
            <a:avLst/>
          </a:prstGeom>
          <a:noFill/>
          <a:ln/>
        </p:spPr>
        <p:txBody>
          <a:bodyPr wrap="none" lIns="0" tIns="0" rIns="0" bIns="0" rtlCol="0" anchor="t"/>
          <a:lstStyle/>
          <a:p>
            <a:pPr algn="l" indent="0" marL="0">
              <a:lnSpc>
                <a:spcPts val="2150"/>
              </a:lnSpc>
              <a:buNone/>
            </a:pPr>
            <a:r>
              <a:rPr lang="en-US" sz="1750" dirty="0">
                <a:solidFill>
                  <a:srgbClr val="1E3063"/>
                </a:solidFill>
                <a:latin typeface="Instrument Sans Semi Bold" pitchFamily="34" charset="0"/>
                <a:ea typeface="Instrument Sans Semi Bold" pitchFamily="34" charset="-122"/>
                <a:cs typeface="Instrument Sans Semi Bold" pitchFamily="34" charset="-120"/>
              </a:rPr>
              <a:t>Sequence Modeling</a:t>
            </a:r>
            <a:endParaRPr lang="en-US" sz="1750" dirty="0"/>
          </a:p>
        </p:txBody>
      </p:sp>
      <p:sp>
        <p:nvSpPr>
          <p:cNvPr id="34" name="Text 28"/>
          <p:cNvSpPr/>
          <p:nvPr/>
        </p:nvSpPr>
        <p:spPr>
          <a:xfrm>
            <a:off x="8790861" y="5721191"/>
            <a:ext cx="5053370" cy="285750"/>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1E3063"/>
                </a:solidFill>
                <a:latin typeface="Instrument Sans Medium" pitchFamily="34" charset="0"/>
                <a:ea typeface="Instrument Sans Medium" pitchFamily="34" charset="-122"/>
                <a:cs typeface="Instrument Sans Medium" pitchFamily="34" charset="-120"/>
              </a:rPr>
              <a:t>Sequential data processing</a:t>
            </a:r>
            <a:endParaRPr lang="en-US" sz="1400" dirty="0"/>
          </a:p>
        </p:txBody>
      </p:sp>
      <p:sp>
        <p:nvSpPr>
          <p:cNvPr id="35" name="Shape 29"/>
          <p:cNvSpPr/>
          <p:nvPr/>
        </p:nvSpPr>
        <p:spPr>
          <a:xfrm>
            <a:off x="8523089" y="6632019"/>
            <a:ext cx="178594" cy="832485"/>
          </a:xfrm>
          <a:prstGeom prst="roundRect">
            <a:avLst>
              <a:gd name="adj" fmla="val 90017"/>
            </a:avLst>
          </a:prstGeom>
          <a:solidFill>
            <a:srgbClr val="CEE6FD"/>
          </a:solidFill>
          <a:ln/>
        </p:spPr>
      </p:sp>
      <p:sp>
        <p:nvSpPr>
          <p:cNvPr id="36" name="Shape 30"/>
          <p:cNvSpPr/>
          <p:nvPr/>
        </p:nvSpPr>
        <p:spPr>
          <a:xfrm>
            <a:off x="8344495" y="6514743"/>
            <a:ext cx="535781" cy="535781"/>
          </a:xfrm>
          <a:prstGeom prst="roundRect">
            <a:avLst>
              <a:gd name="adj" fmla="val 85333"/>
            </a:avLst>
          </a:prstGeom>
          <a:solidFill>
            <a:srgbClr val="CEE6FD"/>
          </a:solidFill>
          <a:ln/>
        </p:spPr>
      </p:sp>
      <p:pic>
        <p:nvPicPr>
          <p:cNvPr id="37"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78441" y="6648688"/>
            <a:ext cx="267891" cy="267891"/>
          </a:xfrm>
          <a:prstGeom prst="rect">
            <a:avLst/>
          </a:prstGeom>
        </p:spPr>
      </p:pic>
      <p:sp>
        <p:nvSpPr>
          <p:cNvPr id="38" name="Text 31"/>
          <p:cNvSpPr/>
          <p:nvPr/>
        </p:nvSpPr>
        <p:spPr>
          <a:xfrm>
            <a:off x="9058870" y="6542723"/>
            <a:ext cx="2232779" cy="278963"/>
          </a:xfrm>
          <a:prstGeom prst="rect">
            <a:avLst/>
          </a:prstGeom>
          <a:noFill/>
          <a:ln/>
        </p:spPr>
        <p:txBody>
          <a:bodyPr wrap="none" lIns="0" tIns="0" rIns="0" bIns="0" rtlCol="0" anchor="t"/>
          <a:lstStyle/>
          <a:p>
            <a:pPr algn="l" indent="0" marL="0">
              <a:lnSpc>
                <a:spcPts val="2150"/>
              </a:lnSpc>
              <a:buNone/>
            </a:pPr>
            <a:r>
              <a:rPr lang="en-US" sz="1750" dirty="0">
                <a:solidFill>
                  <a:srgbClr val="1E3063"/>
                </a:solidFill>
                <a:latin typeface="Instrument Sans Semi Bold" pitchFamily="34" charset="0"/>
                <a:ea typeface="Instrument Sans Semi Bold" pitchFamily="34" charset="-122"/>
                <a:cs typeface="Instrument Sans Semi Bold" pitchFamily="34" charset="-120"/>
              </a:rPr>
              <a:t>Larger Datasets</a:t>
            </a:r>
            <a:endParaRPr lang="en-US" sz="1750" dirty="0"/>
          </a:p>
        </p:txBody>
      </p:sp>
      <p:sp>
        <p:nvSpPr>
          <p:cNvPr id="39" name="Text 32"/>
          <p:cNvSpPr/>
          <p:nvPr/>
        </p:nvSpPr>
        <p:spPr>
          <a:xfrm>
            <a:off x="9058870" y="7000280"/>
            <a:ext cx="4785360" cy="285750"/>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1E3063"/>
                </a:solidFill>
                <a:latin typeface="Instrument Sans Medium" pitchFamily="34" charset="0"/>
                <a:ea typeface="Instrument Sans Medium" pitchFamily="34" charset="-122"/>
                <a:cs typeface="Instrument Sans Medium" pitchFamily="34" charset="-120"/>
              </a:rPr>
              <a:t>Larger, diverse datasets</a:t>
            </a:r>
            <a:endParaRPr lang="en-US"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793790" y="2371725"/>
            <a:ext cx="1691759" cy="373142"/>
          </a:xfrm>
          <a:prstGeom prst="roundRect">
            <a:avLst>
              <a:gd name="adj" fmla="val 38297"/>
            </a:avLst>
          </a:prstGeom>
          <a:solidFill>
            <a:srgbClr val="CEE6FD"/>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12852" y="2478881"/>
            <a:ext cx="158710" cy="158710"/>
          </a:xfrm>
          <a:prstGeom prst="rect">
            <a:avLst/>
          </a:prstGeom>
        </p:spPr>
      </p:pic>
      <p:sp>
        <p:nvSpPr>
          <p:cNvPr id="4" name="Text 1"/>
          <p:cNvSpPr/>
          <p:nvPr/>
        </p:nvSpPr>
        <p:spPr>
          <a:xfrm>
            <a:off x="1150858" y="2431256"/>
            <a:ext cx="1215628" cy="254079"/>
          </a:xfrm>
          <a:prstGeom prst="rect">
            <a:avLst/>
          </a:prstGeom>
          <a:noFill/>
          <a:ln/>
        </p:spPr>
        <p:txBody>
          <a:bodyPr wrap="none" lIns="0" tIns="0" rIns="0" bIns="0" rtlCol="0" anchor="t"/>
          <a:lstStyle/>
          <a:p>
            <a:pPr algn="l" indent="0" marL="0">
              <a:lnSpc>
                <a:spcPts val="2000"/>
              </a:lnSpc>
              <a:buNone/>
            </a:pPr>
            <a:r>
              <a:rPr lang="en-US" sz="1250" dirty="0">
                <a:solidFill>
                  <a:srgbClr val="1E3063"/>
                </a:solidFill>
                <a:latin typeface="Instrument Sans Medium" pitchFamily="34" charset="0"/>
                <a:ea typeface="Instrument Sans Medium" pitchFamily="34" charset="-122"/>
                <a:cs typeface="Instrument Sans Medium" pitchFamily="34" charset="-120"/>
              </a:rPr>
              <a:t>INTRODUCTION</a:t>
            </a:r>
            <a:endParaRPr lang="en-US" sz="1250" dirty="0"/>
          </a:p>
        </p:txBody>
      </p:sp>
      <p:sp>
        <p:nvSpPr>
          <p:cNvPr id="5" name="Text 2"/>
          <p:cNvSpPr/>
          <p:nvPr/>
        </p:nvSpPr>
        <p:spPr>
          <a:xfrm>
            <a:off x="793790" y="2824163"/>
            <a:ext cx="11618000" cy="620078"/>
          </a:xfrm>
          <a:prstGeom prst="rect">
            <a:avLst/>
          </a:prstGeom>
          <a:noFill/>
          <a:ln/>
        </p:spPr>
        <p:txBody>
          <a:bodyPr wrap="none" lIns="0" tIns="0" rIns="0" bIns="0" rtlCol="0" anchor="t"/>
          <a:lstStyle/>
          <a:p>
            <a:pPr algn="l" indent="0" marL="0">
              <a:lnSpc>
                <a:spcPts val="4850"/>
              </a:lnSpc>
              <a:buNone/>
            </a:pPr>
            <a:r>
              <a:rPr lang="en-US" sz="3900" dirty="0">
                <a:solidFill>
                  <a:srgbClr val="091C53"/>
                </a:solidFill>
                <a:latin typeface="Instrument Sans Semi Bold" pitchFamily="34" charset="0"/>
                <a:ea typeface="Instrument Sans Semi Bold" pitchFamily="34" charset="-122"/>
                <a:cs typeface="Instrument Sans Semi Bold" pitchFamily="34" charset="-120"/>
              </a:rPr>
              <a:t>The Challenge of Parkinson's Disease Assessment</a:t>
            </a:r>
            <a:endParaRPr lang="en-US" sz="3900" dirty="0"/>
          </a:p>
        </p:txBody>
      </p:sp>
      <p:sp>
        <p:nvSpPr>
          <p:cNvPr id="6" name="Text 3"/>
          <p:cNvSpPr/>
          <p:nvPr/>
        </p:nvSpPr>
        <p:spPr>
          <a:xfrm>
            <a:off x="793790" y="3940254"/>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091C53"/>
                </a:solidFill>
                <a:latin typeface="Instrument Sans Semi Bold" pitchFamily="34" charset="0"/>
                <a:ea typeface="Instrument Sans Semi Bold" pitchFamily="34" charset="-122"/>
                <a:cs typeface="Instrument Sans Semi Bold" pitchFamily="34" charset="-120"/>
              </a:rPr>
              <a:t>The Problem</a:t>
            </a:r>
            <a:endParaRPr lang="en-US" sz="1950" dirty="0"/>
          </a:p>
        </p:txBody>
      </p:sp>
      <p:sp>
        <p:nvSpPr>
          <p:cNvPr id="7" name="Text 4"/>
          <p:cNvSpPr/>
          <p:nvPr/>
        </p:nvSpPr>
        <p:spPr>
          <a:xfrm>
            <a:off x="793790" y="4448770"/>
            <a:ext cx="6279356"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PD affects millions, causing progressive motor and non-motor symptoms.</a:t>
            </a:r>
            <a:endParaRPr lang="en-US" sz="1550" dirty="0"/>
          </a:p>
        </p:txBody>
      </p:sp>
      <p:sp>
        <p:nvSpPr>
          <p:cNvPr id="8" name="Text 5"/>
          <p:cNvSpPr/>
          <p:nvPr/>
        </p:nvSpPr>
        <p:spPr>
          <a:xfrm>
            <a:off x="793790" y="5153263"/>
            <a:ext cx="6279356"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Current UPDRS assessments are subjective, time-consuming, and require clinical visits.</a:t>
            </a:r>
            <a:endParaRPr lang="en-US" sz="1550" dirty="0"/>
          </a:p>
        </p:txBody>
      </p:sp>
      <p:sp>
        <p:nvSpPr>
          <p:cNvPr id="9" name="Text 6"/>
          <p:cNvSpPr/>
          <p:nvPr/>
        </p:nvSpPr>
        <p:spPr>
          <a:xfrm>
            <a:off x="7564874" y="3940254"/>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091C53"/>
                </a:solidFill>
                <a:latin typeface="Instrument Sans Semi Bold" pitchFamily="34" charset="0"/>
                <a:ea typeface="Instrument Sans Semi Bold" pitchFamily="34" charset="-122"/>
                <a:cs typeface="Instrument Sans Semi Bold" pitchFamily="34" charset="-120"/>
              </a:rPr>
              <a:t>Our Solution</a:t>
            </a:r>
            <a:endParaRPr lang="en-US" sz="1950" dirty="0"/>
          </a:p>
        </p:txBody>
      </p:sp>
      <p:sp>
        <p:nvSpPr>
          <p:cNvPr id="10" name="Text 7"/>
          <p:cNvSpPr/>
          <p:nvPr/>
        </p:nvSpPr>
        <p:spPr>
          <a:xfrm>
            <a:off x="7564874" y="4448770"/>
            <a:ext cx="6279356"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ML models predict UPDRS scores using voice and demographic data for objective assessment.</a:t>
            </a:r>
            <a:endParaRPr lang="en-US" sz="1550" dirty="0"/>
          </a:p>
        </p:txBody>
      </p:sp>
      <p:sp>
        <p:nvSpPr>
          <p:cNvPr id="11" name="Text 8"/>
          <p:cNvSpPr/>
          <p:nvPr/>
        </p:nvSpPr>
        <p:spPr>
          <a:xfrm>
            <a:off x="7564874" y="5153263"/>
            <a:ext cx="6279356"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Voice analysis identifies early speech impairments linked to disease severity.</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793790" y="1270992"/>
            <a:ext cx="1914406" cy="388382"/>
          </a:xfrm>
          <a:prstGeom prst="roundRect">
            <a:avLst>
              <a:gd name="adj" fmla="val 36794"/>
            </a:avLst>
          </a:prstGeom>
          <a:noFill/>
          <a:ln w="7620">
            <a:solidFill>
              <a:srgbClr val="84C1FA"/>
            </a:solidFill>
            <a:prstDash val="solid"/>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20472" y="1385768"/>
            <a:ext cx="158710" cy="158710"/>
          </a:xfrm>
          <a:prstGeom prst="rect">
            <a:avLst/>
          </a:prstGeom>
        </p:spPr>
      </p:pic>
      <p:sp>
        <p:nvSpPr>
          <p:cNvPr id="4" name="Text 1"/>
          <p:cNvSpPr/>
          <p:nvPr/>
        </p:nvSpPr>
        <p:spPr>
          <a:xfrm>
            <a:off x="1158478" y="1338143"/>
            <a:ext cx="1423035" cy="254079"/>
          </a:xfrm>
          <a:prstGeom prst="rect">
            <a:avLst/>
          </a:prstGeom>
          <a:noFill/>
          <a:ln/>
        </p:spPr>
        <p:txBody>
          <a:bodyPr wrap="none" lIns="0" tIns="0" rIns="0" bIns="0" rtlCol="0" anchor="t"/>
          <a:lstStyle/>
          <a:p>
            <a:pPr algn="l" indent="0" marL="0">
              <a:lnSpc>
                <a:spcPts val="2000"/>
              </a:lnSpc>
              <a:buNone/>
            </a:pPr>
            <a:r>
              <a:rPr lang="en-US" sz="1250" dirty="0">
                <a:solidFill>
                  <a:srgbClr val="84C1FA"/>
                </a:solidFill>
                <a:latin typeface="Instrument Sans Medium" pitchFamily="34" charset="0"/>
                <a:ea typeface="Instrument Sans Medium" pitchFamily="34" charset="-122"/>
                <a:cs typeface="Instrument Sans Medium" pitchFamily="34" charset="-120"/>
              </a:rPr>
              <a:t>RESEARCH FOCUS</a:t>
            </a:r>
            <a:endParaRPr lang="en-US" sz="1250" dirty="0"/>
          </a:p>
        </p:txBody>
      </p:sp>
      <p:sp>
        <p:nvSpPr>
          <p:cNvPr id="5" name="Text 2"/>
          <p:cNvSpPr/>
          <p:nvPr/>
        </p:nvSpPr>
        <p:spPr>
          <a:xfrm>
            <a:off x="793790" y="1738670"/>
            <a:ext cx="9842897" cy="620078"/>
          </a:xfrm>
          <a:prstGeom prst="rect">
            <a:avLst/>
          </a:prstGeom>
          <a:noFill/>
          <a:ln/>
        </p:spPr>
        <p:txBody>
          <a:bodyPr wrap="none" lIns="0" tIns="0" rIns="0" bIns="0" rtlCol="0" anchor="t"/>
          <a:lstStyle/>
          <a:p>
            <a:pPr algn="l" indent="0" marL="0">
              <a:lnSpc>
                <a:spcPts val="4850"/>
              </a:lnSpc>
              <a:buNone/>
            </a:pPr>
            <a:r>
              <a:rPr lang="en-US" sz="3900" dirty="0">
                <a:solidFill>
                  <a:srgbClr val="091C53"/>
                </a:solidFill>
                <a:latin typeface="Instrument Sans Semi Bold" pitchFamily="34" charset="0"/>
                <a:ea typeface="Instrument Sans Semi Bold" pitchFamily="34" charset="-122"/>
                <a:cs typeface="Instrument Sans Semi Bold" pitchFamily="34" charset="-120"/>
              </a:rPr>
              <a:t>Problem Statement &amp; Research Questions</a:t>
            </a:r>
            <a:endParaRPr lang="en-US" sz="3900" dirty="0"/>
          </a:p>
        </p:txBody>
      </p:sp>
      <p:sp>
        <p:nvSpPr>
          <p:cNvPr id="6" name="Shape 3"/>
          <p:cNvSpPr/>
          <p:nvPr/>
        </p:nvSpPr>
        <p:spPr>
          <a:xfrm>
            <a:off x="793790" y="2954060"/>
            <a:ext cx="4215289" cy="4004429"/>
          </a:xfrm>
          <a:prstGeom prst="roundRect">
            <a:avLst>
              <a:gd name="adj" fmla="val 2740"/>
            </a:avLst>
          </a:prstGeom>
          <a:solidFill>
            <a:srgbClr val="FFFFFF"/>
          </a:solidFill>
          <a:ln/>
        </p:spPr>
      </p:sp>
      <p:sp>
        <p:nvSpPr>
          <p:cNvPr id="7" name="Shape 4"/>
          <p:cNvSpPr/>
          <p:nvPr/>
        </p:nvSpPr>
        <p:spPr>
          <a:xfrm>
            <a:off x="793790" y="2931200"/>
            <a:ext cx="4215289" cy="91440"/>
          </a:xfrm>
          <a:prstGeom prst="roundRect">
            <a:avLst>
              <a:gd name="adj" fmla="val 195349"/>
            </a:avLst>
          </a:prstGeom>
          <a:solidFill>
            <a:srgbClr val="84C1FA"/>
          </a:solidFill>
          <a:ln/>
        </p:spPr>
      </p:sp>
      <p:sp>
        <p:nvSpPr>
          <p:cNvPr id="8" name="Shape 5"/>
          <p:cNvSpPr/>
          <p:nvPr/>
        </p:nvSpPr>
        <p:spPr>
          <a:xfrm>
            <a:off x="2603778" y="2656403"/>
            <a:ext cx="595313" cy="595313"/>
          </a:xfrm>
          <a:prstGeom prst="roundRect">
            <a:avLst>
              <a:gd name="adj" fmla="val 153600"/>
            </a:avLst>
          </a:prstGeom>
          <a:solidFill>
            <a:srgbClr val="84C1FA"/>
          </a:solidFill>
          <a:ln/>
        </p:spPr>
      </p:sp>
      <p:sp>
        <p:nvSpPr>
          <p:cNvPr id="9" name="Text 6"/>
          <p:cNvSpPr/>
          <p:nvPr/>
        </p:nvSpPr>
        <p:spPr>
          <a:xfrm>
            <a:off x="2782372" y="2805232"/>
            <a:ext cx="238125" cy="297656"/>
          </a:xfrm>
          <a:prstGeom prst="rect">
            <a:avLst/>
          </a:prstGeom>
          <a:noFill/>
          <a:ln/>
        </p:spPr>
        <p:txBody>
          <a:bodyPr wrap="none" lIns="0" tIns="0" rIns="0" bIns="0" rtlCol="0" anchor="t"/>
          <a:lstStyle/>
          <a:p>
            <a:pPr algn="l" indent="0" marL="0">
              <a:lnSpc>
                <a:spcPts val="3000"/>
              </a:lnSpc>
              <a:buNone/>
            </a:pPr>
            <a:r>
              <a:rPr lang="en-US" sz="1850" dirty="0">
                <a:solidFill>
                  <a:srgbClr val="000000"/>
                </a:solidFill>
                <a:latin typeface="Instrument Sans Semi Bold" pitchFamily="34" charset="0"/>
                <a:ea typeface="Instrument Sans Semi Bold" pitchFamily="34" charset="-122"/>
                <a:cs typeface="Instrument Sans Semi Bold" pitchFamily="34" charset="-120"/>
              </a:rPr>
              <a:t>1</a:t>
            </a:r>
            <a:endParaRPr lang="en-US" sz="1850" dirty="0"/>
          </a:p>
        </p:txBody>
      </p:sp>
      <p:sp>
        <p:nvSpPr>
          <p:cNvPr id="10" name="Text 7"/>
          <p:cNvSpPr/>
          <p:nvPr/>
        </p:nvSpPr>
        <p:spPr>
          <a:xfrm>
            <a:off x="1015008" y="3450193"/>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1E3063"/>
                </a:solidFill>
                <a:latin typeface="Instrument Sans Semi Bold" pitchFamily="34" charset="0"/>
                <a:ea typeface="Instrument Sans Semi Bold" pitchFamily="34" charset="-122"/>
                <a:cs typeface="Instrument Sans Semi Bold" pitchFamily="34" charset="-120"/>
              </a:rPr>
              <a:t>Problem Statement</a:t>
            </a:r>
            <a:endParaRPr lang="en-US" sz="1950" dirty="0"/>
          </a:p>
        </p:txBody>
      </p:sp>
      <p:sp>
        <p:nvSpPr>
          <p:cNvPr id="11" name="Text 8"/>
          <p:cNvSpPr/>
          <p:nvPr/>
        </p:nvSpPr>
        <p:spPr>
          <a:xfrm>
            <a:off x="1015008" y="3879413"/>
            <a:ext cx="3772853"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UPDRS assessments are subjective.</a:t>
            </a:r>
            <a:endParaRPr lang="en-US" sz="1550" dirty="0"/>
          </a:p>
        </p:txBody>
      </p:sp>
      <p:sp>
        <p:nvSpPr>
          <p:cNvPr id="12" name="Text 9"/>
          <p:cNvSpPr/>
          <p:nvPr/>
        </p:nvSpPr>
        <p:spPr>
          <a:xfrm>
            <a:off x="1015008" y="4266367"/>
            <a:ext cx="3772853"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Require experienced clinicians.</a:t>
            </a:r>
            <a:endParaRPr lang="en-US" sz="1550" dirty="0"/>
          </a:p>
        </p:txBody>
      </p:sp>
      <p:sp>
        <p:nvSpPr>
          <p:cNvPr id="13" name="Text 10"/>
          <p:cNvSpPr/>
          <p:nvPr/>
        </p:nvSpPr>
        <p:spPr>
          <a:xfrm>
            <a:off x="1015008" y="4653320"/>
            <a:ext cx="3772853"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Logistical challenges for patients.</a:t>
            </a:r>
            <a:endParaRPr lang="en-US" sz="1550" dirty="0"/>
          </a:p>
        </p:txBody>
      </p:sp>
      <p:sp>
        <p:nvSpPr>
          <p:cNvPr id="14" name="Shape 11"/>
          <p:cNvSpPr/>
          <p:nvPr/>
        </p:nvSpPr>
        <p:spPr>
          <a:xfrm>
            <a:off x="5207437" y="2954060"/>
            <a:ext cx="4215408" cy="4004429"/>
          </a:xfrm>
          <a:prstGeom prst="roundRect">
            <a:avLst>
              <a:gd name="adj" fmla="val 2740"/>
            </a:avLst>
          </a:prstGeom>
          <a:solidFill>
            <a:srgbClr val="FFFFFF"/>
          </a:solidFill>
          <a:ln/>
        </p:spPr>
      </p:sp>
      <p:sp>
        <p:nvSpPr>
          <p:cNvPr id="15" name="Shape 12"/>
          <p:cNvSpPr/>
          <p:nvPr/>
        </p:nvSpPr>
        <p:spPr>
          <a:xfrm>
            <a:off x="5207437" y="2931200"/>
            <a:ext cx="4215408" cy="91440"/>
          </a:xfrm>
          <a:prstGeom prst="roundRect">
            <a:avLst>
              <a:gd name="adj" fmla="val 195349"/>
            </a:avLst>
          </a:prstGeom>
          <a:solidFill>
            <a:srgbClr val="84C1FA"/>
          </a:solidFill>
          <a:ln/>
        </p:spPr>
      </p:sp>
      <p:sp>
        <p:nvSpPr>
          <p:cNvPr id="16" name="Shape 13"/>
          <p:cNvSpPr/>
          <p:nvPr/>
        </p:nvSpPr>
        <p:spPr>
          <a:xfrm>
            <a:off x="7017425" y="2656403"/>
            <a:ext cx="595313" cy="595313"/>
          </a:xfrm>
          <a:prstGeom prst="roundRect">
            <a:avLst>
              <a:gd name="adj" fmla="val 153600"/>
            </a:avLst>
          </a:prstGeom>
          <a:solidFill>
            <a:srgbClr val="84C1FA"/>
          </a:solidFill>
          <a:ln/>
        </p:spPr>
      </p:sp>
      <p:sp>
        <p:nvSpPr>
          <p:cNvPr id="17" name="Text 14"/>
          <p:cNvSpPr/>
          <p:nvPr/>
        </p:nvSpPr>
        <p:spPr>
          <a:xfrm>
            <a:off x="7196018" y="2805232"/>
            <a:ext cx="238125" cy="297656"/>
          </a:xfrm>
          <a:prstGeom prst="rect">
            <a:avLst/>
          </a:prstGeom>
          <a:noFill/>
          <a:ln/>
        </p:spPr>
        <p:txBody>
          <a:bodyPr wrap="none" lIns="0" tIns="0" rIns="0" bIns="0" rtlCol="0" anchor="t"/>
          <a:lstStyle/>
          <a:p>
            <a:pPr algn="l" indent="0" marL="0">
              <a:lnSpc>
                <a:spcPts val="3000"/>
              </a:lnSpc>
              <a:buNone/>
            </a:pPr>
            <a:r>
              <a:rPr lang="en-US" sz="1850" dirty="0">
                <a:solidFill>
                  <a:srgbClr val="000000"/>
                </a:solidFill>
                <a:latin typeface="Instrument Sans Semi Bold" pitchFamily="34" charset="0"/>
                <a:ea typeface="Instrument Sans Semi Bold" pitchFamily="34" charset="-122"/>
                <a:cs typeface="Instrument Sans Semi Bold" pitchFamily="34" charset="-120"/>
              </a:rPr>
              <a:t>2</a:t>
            </a:r>
            <a:endParaRPr lang="en-US" sz="1850" dirty="0"/>
          </a:p>
        </p:txBody>
      </p:sp>
      <p:sp>
        <p:nvSpPr>
          <p:cNvPr id="18" name="Text 15"/>
          <p:cNvSpPr/>
          <p:nvPr/>
        </p:nvSpPr>
        <p:spPr>
          <a:xfrm>
            <a:off x="5428655" y="3450193"/>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1E3063"/>
                </a:solidFill>
                <a:latin typeface="Instrument Sans Semi Bold" pitchFamily="34" charset="0"/>
                <a:ea typeface="Instrument Sans Semi Bold" pitchFamily="34" charset="-122"/>
                <a:cs typeface="Instrument Sans Semi Bold" pitchFamily="34" charset="-120"/>
              </a:rPr>
              <a:t>Research Question 1</a:t>
            </a:r>
            <a:endParaRPr lang="en-US" sz="1950" dirty="0"/>
          </a:p>
        </p:txBody>
      </p:sp>
      <p:sp>
        <p:nvSpPr>
          <p:cNvPr id="19" name="Text 16"/>
          <p:cNvSpPr/>
          <p:nvPr/>
        </p:nvSpPr>
        <p:spPr>
          <a:xfrm>
            <a:off x="5428655" y="3879413"/>
            <a:ext cx="3772972" cy="1270159"/>
          </a:xfrm>
          <a:prstGeom prst="rect">
            <a:avLst/>
          </a:prstGeom>
          <a:noFill/>
          <a:ln/>
        </p:spPr>
        <p:txBody>
          <a:bodyPr wrap="square" lIns="0" tIns="0" rIns="0" bIns="0" rtlCol="0" anchor="t"/>
          <a:lstStyle/>
          <a:p>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What are the most significant acoustic features that correlate with motor and total UPDRS scores in Parkinson’s patients ?</a:t>
            </a:r>
            <a:endParaRPr lang="en-US" sz="1550" dirty="0"/>
          </a:p>
        </p:txBody>
      </p:sp>
      <p:sp>
        <p:nvSpPr>
          <p:cNvPr id="20" name="Shape 17"/>
          <p:cNvSpPr/>
          <p:nvPr/>
        </p:nvSpPr>
        <p:spPr>
          <a:xfrm>
            <a:off x="9621203" y="2954060"/>
            <a:ext cx="4215289" cy="4004429"/>
          </a:xfrm>
          <a:prstGeom prst="roundRect">
            <a:avLst>
              <a:gd name="adj" fmla="val 2740"/>
            </a:avLst>
          </a:prstGeom>
          <a:solidFill>
            <a:srgbClr val="FFFFFF"/>
          </a:solidFill>
          <a:ln/>
        </p:spPr>
      </p:sp>
      <p:sp>
        <p:nvSpPr>
          <p:cNvPr id="21" name="Shape 18"/>
          <p:cNvSpPr/>
          <p:nvPr/>
        </p:nvSpPr>
        <p:spPr>
          <a:xfrm>
            <a:off x="9621203" y="2931200"/>
            <a:ext cx="4215289" cy="91440"/>
          </a:xfrm>
          <a:prstGeom prst="roundRect">
            <a:avLst>
              <a:gd name="adj" fmla="val 195349"/>
            </a:avLst>
          </a:prstGeom>
          <a:solidFill>
            <a:srgbClr val="84C1FA"/>
          </a:solidFill>
          <a:ln/>
        </p:spPr>
      </p:sp>
      <p:sp>
        <p:nvSpPr>
          <p:cNvPr id="22" name="Shape 19"/>
          <p:cNvSpPr/>
          <p:nvPr/>
        </p:nvSpPr>
        <p:spPr>
          <a:xfrm>
            <a:off x="11431191" y="2656403"/>
            <a:ext cx="595313" cy="595313"/>
          </a:xfrm>
          <a:prstGeom prst="roundRect">
            <a:avLst>
              <a:gd name="adj" fmla="val 153600"/>
            </a:avLst>
          </a:prstGeom>
          <a:solidFill>
            <a:srgbClr val="84C1FA"/>
          </a:solidFill>
          <a:ln/>
        </p:spPr>
      </p:sp>
      <p:sp>
        <p:nvSpPr>
          <p:cNvPr id="23" name="Text 20"/>
          <p:cNvSpPr/>
          <p:nvPr/>
        </p:nvSpPr>
        <p:spPr>
          <a:xfrm>
            <a:off x="11609784" y="2805232"/>
            <a:ext cx="238125" cy="297656"/>
          </a:xfrm>
          <a:prstGeom prst="rect">
            <a:avLst/>
          </a:prstGeom>
          <a:noFill/>
          <a:ln/>
        </p:spPr>
        <p:txBody>
          <a:bodyPr wrap="none" lIns="0" tIns="0" rIns="0" bIns="0" rtlCol="0" anchor="t"/>
          <a:lstStyle/>
          <a:p>
            <a:pPr algn="l" indent="0" marL="0">
              <a:lnSpc>
                <a:spcPts val="3000"/>
              </a:lnSpc>
              <a:buNone/>
            </a:pPr>
            <a:r>
              <a:rPr lang="en-US" sz="1850" dirty="0">
                <a:solidFill>
                  <a:srgbClr val="000000"/>
                </a:solidFill>
                <a:latin typeface="Instrument Sans Semi Bold" pitchFamily="34" charset="0"/>
                <a:ea typeface="Instrument Sans Semi Bold" pitchFamily="34" charset="-122"/>
                <a:cs typeface="Instrument Sans Semi Bold" pitchFamily="34" charset="-120"/>
              </a:rPr>
              <a:t>3</a:t>
            </a:r>
            <a:endParaRPr lang="en-US" sz="1850" dirty="0"/>
          </a:p>
        </p:txBody>
      </p:sp>
      <p:sp>
        <p:nvSpPr>
          <p:cNvPr id="24" name="Text 21"/>
          <p:cNvSpPr/>
          <p:nvPr/>
        </p:nvSpPr>
        <p:spPr>
          <a:xfrm>
            <a:off x="9842421" y="3450193"/>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1E3063"/>
                </a:solidFill>
                <a:latin typeface="Instrument Sans Semi Bold" pitchFamily="34" charset="0"/>
                <a:ea typeface="Instrument Sans Semi Bold" pitchFamily="34" charset="-122"/>
                <a:cs typeface="Instrument Sans Semi Bold" pitchFamily="34" charset="-120"/>
              </a:rPr>
              <a:t>Research Question 2</a:t>
            </a:r>
            <a:endParaRPr lang="en-US" sz="1950" dirty="0"/>
          </a:p>
        </p:txBody>
      </p:sp>
      <p:sp>
        <p:nvSpPr>
          <p:cNvPr id="25" name="Text 22"/>
          <p:cNvSpPr/>
          <p:nvPr/>
        </p:nvSpPr>
        <p:spPr>
          <a:xfrm>
            <a:off x="9842421" y="3879413"/>
            <a:ext cx="3772853" cy="2857857"/>
          </a:xfrm>
          <a:prstGeom prst="rect">
            <a:avLst/>
          </a:prstGeom>
          <a:noFill/>
          <a:ln/>
        </p:spPr>
        <p:txBody>
          <a:bodyPr wrap="square" lIns="0" tIns="0" rIns="0" bIns="0" rtlCol="0" anchor="t"/>
          <a:lstStyle/>
          <a:p>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Which regression model Voting Regressor, Long Short Term Memory(LSTM), and Gated Recurrent Unit(GRU) provides the most accurate and interpretable prediction of UPDRS scores, and what are the features that contribute to the prediction of score for Motor Examination and the sum of the scores of the 4 parts of UPDRS?</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793790" y="1588770"/>
            <a:ext cx="1432441" cy="373142"/>
          </a:xfrm>
          <a:prstGeom prst="roundRect">
            <a:avLst>
              <a:gd name="adj" fmla="val 38297"/>
            </a:avLst>
          </a:prstGeom>
          <a:solidFill>
            <a:srgbClr val="CEE6FD"/>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12852" y="1695926"/>
            <a:ext cx="158710" cy="158710"/>
          </a:xfrm>
          <a:prstGeom prst="rect">
            <a:avLst/>
          </a:prstGeom>
        </p:spPr>
      </p:pic>
      <p:sp>
        <p:nvSpPr>
          <p:cNvPr id="4" name="Text 1"/>
          <p:cNvSpPr/>
          <p:nvPr/>
        </p:nvSpPr>
        <p:spPr>
          <a:xfrm>
            <a:off x="1150858" y="1648301"/>
            <a:ext cx="956310" cy="254079"/>
          </a:xfrm>
          <a:prstGeom prst="rect">
            <a:avLst/>
          </a:prstGeom>
          <a:noFill/>
          <a:ln/>
        </p:spPr>
        <p:txBody>
          <a:bodyPr wrap="none" lIns="0" tIns="0" rIns="0" bIns="0" rtlCol="0" anchor="t"/>
          <a:lstStyle/>
          <a:p>
            <a:pPr algn="l" indent="0" marL="0">
              <a:lnSpc>
                <a:spcPts val="2000"/>
              </a:lnSpc>
              <a:buNone/>
            </a:pPr>
            <a:r>
              <a:rPr lang="en-US" sz="1250" dirty="0">
                <a:solidFill>
                  <a:srgbClr val="1E3063"/>
                </a:solidFill>
                <a:latin typeface="Instrument Sans Medium" pitchFamily="34" charset="0"/>
                <a:ea typeface="Instrument Sans Medium" pitchFamily="34" charset="-122"/>
                <a:cs typeface="Instrument Sans Medium" pitchFamily="34" charset="-120"/>
              </a:rPr>
              <a:t>OBJECTIVES</a:t>
            </a:r>
            <a:endParaRPr lang="en-US" sz="1250" dirty="0"/>
          </a:p>
        </p:txBody>
      </p:sp>
      <p:sp>
        <p:nvSpPr>
          <p:cNvPr id="5" name="Text 2"/>
          <p:cNvSpPr/>
          <p:nvPr/>
        </p:nvSpPr>
        <p:spPr>
          <a:xfrm>
            <a:off x="793790" y="2041208"/>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091C53"/>
                </a:solidFill>
                <a:latin typeface="Instrument Sans Semi Bold" pitchFamily="34" charset="0"/>
                <a:ea typeface="Instrument Sans Semi Bold" pitchFamily="34" charset="-122"/>
                <a:cs typeface="Instrument Sans Semi Bold" pitchFamily="34" charset="-120"/>
              </a:rPr>
              <a:t>Study Objectives</a:t>
            </a:r>
            <a:endParaRPr lang="en-US" sz="3900" dirty="0"/>
          </a:p>
        </p:txBody>
      </p:sp>
      <p:sp>
        <p:nvSpPr>
          <p:cNvPr id="6" name="Text 3"/>
          <p:cNvSpPr/>
          <p:nvPr/>
        </p:nvSpPr>
        <p:spPr>
          <a:xfrm>
            <a:off x="793790" y="2958941"/>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Light" pitchFamily="34" charset="0"/>
                <a:ea typeface="Instrument Sans Light" pitchFamily="34" charset="-122"/>
                <a:cs typeface="Instrument Sans Light" pitchFamily="34" charset="-120"/>
              </a:rPr>
              <a:t>01</a:t>
            </a:r>
            <a:endParaRPr lang="en-US" sz="1550" dirty="0"/>
          </a:p>
        </p:txBody>
      </p:sp>
      <p:sp>
        <p:nvSpPr>
          <p:cNvPr id="7" name="Shape 4"/>
          <p:cNvSpPr/>
          <p:nvPr/>
        </p:nvSpPr>
        <p:spPr>
          <a:xfrm>
            <a:off x="793790" y="3273266"/>
            <a:ext cx="6422231" cy="22860"/>
          </a:xfrm>
          <a:prstGeom prst="rect">
            <a:avLst/>
          </a:prstGeom>
          <a:solidFill>
            <a:srgbClr val="84C1FA"/>
          </a:solidFill>
          <a:ln/>
        </p:spPr>
      </p:sp>
      <p:sp>
        <p:nvSpPr>
          <p:cNvPr id="8" name="Text 5"/>
          <p:cNvSpPr/>
          <p:nvPr/>
        </p:nvSpPr>
        <p:spPr>
          <a:xfrm>
            <a:off x="793790" y="3418165"/>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1E3063"/>
                </a:solidFill>
                <a:latin typeface="Instrument Sans Semi Bold" pitchFamily="34" charset="0"/>
                <a:ea typeface="Instrument Sans Semi Bold" pitchFamily="34" charset="-122"/>
                <a:cs typeface="Instrument Sans Semi Bold" pitchFamily="34" charset="-120"/>
              </a:rPr>
              <a:t>Data Visualization</a:t>
            </a:r>
            <a:endParaRPr lang="en-US" sz="1950" dirty="0"/>
          </a:p>
        </p:txBody>
      </p:sp>
      <p:sp>
        <p:nvSpPr>
          <p:cNvPr id="9" name="Text 6"/>
          <p:cNvSpPr/>
          <p:nvPr/>
        </p:nvSpPr>
        <p:spPr>
          <a:xfrm>
            <a:off x="793790" y="3847386"/>
            <a:ext cx="642223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Generate plots from voice data</a:t>
            </a:r>
            <a:endParaRPr lang="en-US" sz="1550" dirty="0"/>
          </a:p>
        </p:txBody>
      </p:sp>
      <p:sp>
        <p:nvSpPr>
          <p:cNvPr id="10" name="Text 7"/>
          <p:cNvSpPr/>
          <p:nvPr/>
        </p:nvSpPr>
        <p:spPr>
          <a:xfrm>
            <a:off x="793790" y="4234339"/>
            <a:ext cx="642223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Analyze patterns</a:t>
            </a:r>
            <a:endParaRPr lang="en-US" sz="1550" dirty="0"/>
          </a:p>
        </p:txBody>
      </p:sp>
      <p:sp>
        <p:nvSpPr>
          <p:cNvPr id="11" name="Text 8"/>
          <p:cNvSpPr/>
          <p:nvPr/>
        </p:nvSpPr>
        <p:spPr>
          <a:xfrm>
            <a:off x="7414379" y="2958941"/>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Light" pitchFamily="34" charset="0"/>
                <a:ea typeface="Instrument Sans Light" pitchFamily="34" charset="-122"/>
                <a:cs typeface="Instrument Sans Light" pitchFamily="34" charset="-120"/>
              </a:rPr>
              <a:t>02</a:t>
            </a:r>
            <a:endParaRPr lang="en-US" sz="1550" dirty="0"/>
          </a:p>
        </p:txBody>
      </p:sp>
      <p:sp>
        <p:nvSpPr>
          <p:cNvPr id="12" name="Shape 9"/>
          <p:cNvSpPr/>
          <p:nvPr/>
        </p:nvSpPr>
        <p:spPr>
          <a:xfrm>
            <a:off x="7414379" y="3273266"/>
            <a:ext cx="6422231" cy="22860"/>
          </a:xfrm>
          <a:prstGeom prst="rect">
            <a:avLst/>
          </a:prstGeom>
          <a:solidFill>
            <a:srgbClr val="84C1FA"/>
          </a:solidFill>
          <a:ln/>
        </p:spPr>
      </p:sp>
      <p:sp>
        <p:nvSpPr>
          <p:cNvPr id="13" name="Text 10"/>
          <p:cNvSpPr/>
          <p:nvPr/>
        </p:nvSpPr>
        <p:spPr>
          <a:xfrm>
            <a:off x="7414379" y="3418165"/>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1E3063"/>
                </a:solidFill>
                <a:latin typeface="Instrument Sans Semi Bold" pitchFamily="34" charset="0"/>
                <a:ea typeface="Instrument Sans Semi Bold" pitchFamily="34" charset="-122"/>
                <a:cs typeface="Instrument Sans Semi Bold" pitchFamily="34" charset="-120"/>
              </a:rPr>
              <a:t>Model Training</a:t>
            </a:r>
            <a:endParaRPr lang="en-US" sz="1950" dirty="0"/>
          </a:p>
        </p:txBody>
      </p:sp>
      <p:sp>
        <p:nvSpPr>
          <p:cNvPr id="14" name="Text 11"/>
          <p:cNvSpPr/>
          <p:nvPr/>
        </p:nvSpPr>
        <p:spPr>
          <a:xfrm>
            <a:off x="7414379" y="3847386"/>
            <a:ext cx="642223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Train ML models</a:t>
            </a:r>
            <a:endParaRPr lang="en-US" sz="1550" dirty="0"/>
          </a:p>
        </p:txBody>
      </p:sp>
      <p:sp>
        <p:nvSpPr>
          <p:cNvPr id="15" name="Text 12"/>
          <p:cNvSpPr/>
          <p:nvPr/>
        </p:nvSpPr>
        <p:spPr>
          <a:xfrm>
            <a:off x="7414379" y="4234339"/>
            <a:ext cx="642223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Predict Motor and total UPDRS scores</a:t>
            </a:r>
            <a:endParaRPr lang="en-US" sz="1550" dirty="0"/>
          </a:p>
        </p:txBody>
      </p:sp>
      <p:sp>
        <p:nvSpPr>
          <p:cNvPr id="16" name="Text 13"/>
          <p:cNvSpPr/>
          <p:nvPr/>
        </p:nvSpPr>
        <p:spPr>
          <a:xfrm>
            <a:off x="793790" y="4899065"/>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Light" pitchFamily="34" charset="0"/>
                <a:ea typeface="Instrument Sans Light" pitchFamily="34" charset="-122"/>
                <a:cs typeface="Instrument Sans Light" pitchFamily="34" charset="-120"/>
              </a:rPr>
              <a:t>03</a:t>
            </a:r>
            <a:endParaRPr lang="en-US" sz="1550" dirty="0"/>
          </a:p>
        </p:txBody>
      </p:sp>
      <p:sp>
        <p:nvSpPr>
          <p:cNvPr id="17" name="Shape 14"/>
          <p:cNvSpPr/>
          <p:nvPr/>
        </p:nvSpPr>
        <p:spPr>
          <a:xfrm>
            <a:off x="793790" y="5213390"/>
            <a:ext cx="6422231" cy="22860"/>
          </a:xfrm>
          <a:prstGeom prst="rect">
            <a:avLst/>
          </a:prstGeom>
          <a:solidFill>
            <a:srgbClr val="84C1FA"/>
          </a:solidFill>
          <a:ln/>
        </p:spPr>
      </p:sp>
      <p:sp>
        <p:nvSpPr>
          <p:cNvPr id="18" name="Text 15"/>
          <p:cNvSpPr/>
          <p:nvPr/>
        </p:nvSpPr>
        <p:spPr>
          <a:xfrm>
            <a:off x="793790" y="5358289"/>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1E3063"/>
                </a:solidFill>
                <a:latin typeface="Instrument Sans Semi Bold" pitchFamily="34" charset="0"/>
                <a:ea typeface="Instrument Sans Semi Bold" pitchFamily="34" charset="-122"/>
                <a:cs typeface="Instrument Sans Semi Bold" pitchFamily="34" charset="-120"/>
              </a:rPr>
              <a:t>Feature Analysis</a:t>
            </a:r>
            <a:endParaRPr lang="en-US" sz="1950" dirty="0"/>
          </a:p>
        </p:txBody>
      </p:sp>
      <p:sp>
        <p:nvSpPr>
          <p:cNvPr id="19" name="Text 16"/>
          <p:cNvSpPr/>
          <p:nvPr/>
        </p:nvSpPr>
        <p:spPr>
          <a:xfrm>
            <a:off x="793790" y="5787509"/>
            <a:ext cx="642223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Use Explainable AI (XAI)</a:t>
            </a:r>
            <a:endParaRPr lang="en-US" sz="1550" dirty="0"/>
          </a:p>
        </p:txBody>
      </p:sp>
      <p:sp>
        <p:nvSpPr>
          <p:cNvPr id="20" name="Text 17"/>
          <p:cNvSpPr/>
          <p:nvPr/>
        </p:nvSpPr>
        <p:spPr>
          <a:xfrm>
            <a:off x="793790" y="6174462"/>
            <a:ext cx="642223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Identify key predictive factors</a:t>
            </a:r>
            <a:endParaRPr lang="en-US" sz="1550" dirty="0"/>
          </a:p>
        </p:txBody>
      </p:sp>
      <p:sp>
        <p:nvSpPr>
          <p:cNvPr id="21" name="Text 18"/>
          <p:cNvSpPr/>
          <p:nvPr/>
        </p:nvSpPr>
        <p:spPr>
          <a:xfrm>
            <a:off x="7414379" y="4899065"/>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Light" pitchFamily="34" charset="0"/>
                <a:ea typeface="Instrument Sans Light" pitchFamily="34" charset="-122"/>
                <a:cs typeface="Instrument Sans Light" pitchFamily="34" charset="-120"/>
              </a:rPr>
              <a:t>04</a:t>
            </a:r>
            <a:endParaRPr lang="en-US" sz="1550" dirty="0"/>
          </a:p>
        </p:txBody>
      </p:sp>
      <p:sp>
        <p:nvSpPr>
          <p:cNvPr id="22" name="Shape 19"/>
          <p:cNvSpPr/>
          <p:nvPr/>
        </p:nvSpPr>
        <p:spPr>
          <a:xfrm>
            <a:off x="7414379" y="5213390"/>
            <a:ext cx="6422231" cy="22860"/>
          </a:xfrm>
          <a:prstGeom prst="rect">
            <a:avLst/>
          </a:prstGeom>
          <a:solidFill>
            <a:srgbClr val="84C1FA"/>
          </a:solidFill>
          <a:ln/>
        </p:spPr>
      </p:sp>
      <p:sp>
        <p:nvSpPr>
          <p:cNvPr id="23" name="Text 20"/>
          <p:cNvSpPr/>
          <p:nvPr/>
        </p:nvSpPr>
        <p:spPr>
          <a:xfrm>
            <a:off x="7414379" y="5358289"/>
            <a:ext cx="3019068" cy="310158"/>
          </a:xfrm>
          <a:prstGeom prst="rect">
            <a:avLst/>
          </a:prstGeom>
          <a:noFill/>
          <a:ln/>
        </p:spPr>
        <p:txBody>
          <a:bodyPr wrap="none" lIns="0" tIns="0" rIns="0" bIns="0" rtlCol="0" anchor="t"/>
          <a:lstStyle/>
          <a:p>
            <a:pPr algn="l" indent="0" marL="0">
              <a:lnSpc>
                <a:spcPts val="2400"/>
              </a:lnSpc>
              <a:buNone/>
            </a:pPr>
            <a:r>
              <a:rPr lang="en-US" sz="1950" dirty="0">
                <a:solidFill>
                  <a:srgbClr val="1E3063"/>
                </a:solidFill>
                <a:latin typeface="Instrument Sans Semi Bold" pitchFamily="34" charset="0"/>
                <a:ea typeface="Instrument Sans Semi Bold" pitchFamily="34" charset="-122"/>
                <a:cs typeface="Instrument Sans Semi Bold" pitchFamily="34" charset="-120"/>
              </a:rPr>
              <a:t>Performance Assessment</a:t>
            </a:r>
            <a:endParaRPr lang="en-US" sz="1950" dirty="0"/>
          </a:p>
        </p:txBody>
      </p:sp>
      <p:sp>
        <p:nvSpPr>
          <p:cNvPr id="24" name="Text 21"/>
          <p:cNvSpPr/>
          <p:nvPr/>
        </p:nvSpPr>
        <p:spPr>
          <a:xfrm>
            <a:off x="7414379" y="5787509"/>
            <a:ext cx="642223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Evaluate models</a:t>
            </a:r>
            <a:endParaRPr lang="en-US" sz="1550" dirty="0"/>
          </a:p>
        </p:txBody>
      </p:sp>
      <p:sp>
        <p:nvSpPr>
          <p:cNvPr id="25" name="Text 22"/>
          <p:cNvSpPr/>
          <p:nvPr/>
        </p:nvSpPr>
        <p:spPr>
          <a:xfrm>
            <a:off x="7414379" y="6174462"/>
            <a:ext cx="642223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Use performance metrics</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793790" y="1168479"/>
            <a:ext cx="2105501" cy="388382"/>
          </a:xfrm>
          <a:prstGeom prst="roundRect">
            <a:avLst>
              <a:gd name="adj" fmla="val 36794"/>
            </a:avLst>
          </a:prstGeom>
          <a:noFill/>
          <a:ln w="7620">
            <a:solidFill>
              <a:srgbClr val="84C1FA"/>
            </a:solidFill>
            <a:prstDash val="solid"/>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20472" y="1283256"/>
            <a:ext cx="158710" cy="158710"/>
          </a:xfrm>
          <a:prstGeom prst="rect">
            <a:avLst/>
          </a:prstGeom>
        </p:spPr>
      </p:pic>
      <p:sp>
        <p:nvSpPr>
          <p:cNvPr id="4" name="Text 1"/>
          <p:cNvSpPr/>
          <p:nvPr/>
        </p:nvSpPr>
        <p:spPr>
          <a:xfrm>
            <a:off x="1158478" y="1235631"/>
            <a:ext cx="1614130" cy="254079"/>
          </a:xfrm>
          <a:prstGeom prst="rect">
            <a:avLst/>
          </a:prstGeom>
          <a:noFill/>
          <a:ln/>
        </p:spPr>
        <p:txBody>
          <a:bodyPr wrap="none" lIns="0" tIns="0" rIns="0" bIns="0" rtlCol="0" anchor="t"/>
          <a:lstStyle/>
          <a:p>
            <a:pPr algn="l" indent="0" marL="0">
              <a:lnSpc>
                <a:spcPts val="2000"/>
              </a:lnSpc>
              <a:buNone/>
            </a:pPr>
            <a:r>
              <a:rPr lang="en-US" sz="1250" dirty="0">
                <a:solidFill>
                  <a:srgbClr val="84C1FA"/>
                </a:solidFill>
                <a:latin typeface="Instrument Sans Medium" pitchFamily="34" charset="0"/>
                <a:ea typeface="Instrument Sans Medium" pitchFamily="34" charset="-122"/>
                <a:cs typeface="Instrument Sans Medium" pitchFamily="34" charset="-120"/>
              </a:rPr>
              <a:t>LITERATURE REVIEW</a:t>
            </a:r>
            <a:endParaRPr lang="en-US" sz="1250" dirty="0"/>
          </a:p>
        </p:txBody>
      </p:sp>
      <p:sp>
        <p:nvSpPr>
          <p:cNvPr id="5" name="Text 2"/>
          <p:cNvSpPr/>
          <p:nvPr/>
        </p:nvSpPr>
        <p:spPr>
          <a:xfrm>
            <a:off x="793790" y="1636157"/>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091C53"/>
                </a:solidFill>
                <a:latin typeface="Instrument Sans Semi Bold" pitchFamily="34" charset="0"/>
                <a:ea typeface="Instrument Sans Semi Bold" pitchFamily="34" charset="-122"/>
                <a:cs typeface="Instrument Sans Semi Bold" pitchFamily="34" charset="-120"/>
              </a:rPr>
              <a:t>Related Work</a:t>
            </a:r>
            <a:endParaRPr lang="en-US" sz="3900" dirty="0"/>
          </a:p>
        </p:txBody>
      </p:sp>
      <p:sp>
        <p:nvSpPr>
          <p:cNvPr id="6" name="Shape 3"/>
          <p:cNvSpPr/>
          <p:nvPr/>
        </p:nvSpPr>
        <p:spPr>
          <a:xfrm>
            <a:off x="793790" y="2553891"/>
            <a:ext cx="13042821" cy="3440668"/>
          </a:xfrm>
          <a:prstGeom prst="roundRect">
            <a:avLst>
              <a:gd name="adj" fmla="val 5192"/>
            </a:avLst>
          </a:prstGeom>
          <a:noFill/>
          <a:ln w="7620">
            <a:solidFill>
              <a:srgbClr val="000000">
                <a:alpha val="8000"/>
              </a:srgbClr>
            </a:solidFill>
            <a:prstDash val="solid"/>
          </a:ln>
        </p:spPr>
      </p:sp>
      <p:sp>
        <p:nvSpPr>
          <p:cNvPr id="7" name="Shape 4"/>
          <p:cNvSpPr/>
          <p:nvPr/>
        </p:nvSpPr>
        <p:spPr>
          <a:xfrm>
            <a:off x="801410" y="2561511"/>
            <a:ext cx="13027581" cy="570905"/>
          </a:xfrm>
          <a:prstGeom prst="rect">
            <a:avLst/>
          </a:prstGeom>
          <a:solidFill>
            <a:srgbClr val="FFFFFF">
              <a:alpha val="4000"/>
            </a:srgbClr>
          </a:solidFill>
          <a:ln/>
        </p:spPr>
      </p:sp>
      <p:sp>
        <p:nvSpPr>
          <p:cNvPr id="8" name="Text 5"/>
          <p:cNvSpPr/>
          <p:nvPr/>
        </p:nvSpPr>
        <p:spPr>
          <a:xfrm>
            <a:off x="1000125" y="2688193"/>
            <a:ext cx="2204918" cy="317540"/>
          </a:xfrm>
          <a:prstGeom prst="rect">
            <a:avLst/>
          </a:prstGeom>
          <a:noFill/>
          <a:ln/>
        </p:spPr>
        <p:txBody>
          <a:bodyPr wrap="none" lIns="0" tIns="0" rIns="0" bIns="0" rtlCol="0" anchor="t"/>
          <a:lstStyle/>
          <a:p>
            <a:pPr algn="l" indent="0" marL="0">
              <a:lnSpc>
                <a:spcPts val="2500"/>
              </a:lnSpc>
              <a:buNone/>
            </a:pPr>
            <a:r>
              <a:rPr lang="en-US" sz="1550" b="1" dirty="0">
                <a:solidFill>
                  <a:srgbClr val="1E3063"/>
                </a:solidFill>
                <a:latin typeface="Instrument Sans Medium" pitchFamily="34" charset="0"/>
                <a:ea typeface="Instrument Sans Medium" pitchFamily="34" charset="-122"/>
                <a:cs typeface="Instrument Sans Medium" pitchFamily="34" charset="-120"/>
              </a:rPr>
              <a:t>Study</a:t>
            </a:r>
            <a:endParaRPr lang="en-US" sz="1550" dirty="0"/>
          </a:p>
        </p:txBody>
      </p:sp>
      <p:sp>
        <p:nvSpPr>
          <p:cNvPr id="9" name="Text 6"/>
          <p:cNvSpPr/>
          <p:nvPr/>
        </p:nvSpPr>
        <p:spPr>
          <a:xfrm>
            <a:off x="3609380" y="2688193"/>
            <a:ext cx="1549717" cy="317540"/>
          </a:xfrm>
          <a:prstGeom prst="rect">
            <a:avLst/>
          </a:prstGeom>
          <a:noFill/>
          <a:ln/>
        </p:spPr>
        <p:txBody>
          <a:bodyPr wrap="none" lIns="0" tIns="0" rIns="0" bIns="0" rtlCol="0" anchor="t"/>
          <a:lstStyle/>
          <a:p>
            <a:pPr algn="l" indent="0" marL="0">
              <a:lnSpc>
                <a:spcPts val="2500"/>
              </a:lnSpc>
              <a:buNone/>
            </a:pPr>
            <a:r>
              <a:rPr lang="en-US" sz="1550" b="1" dirty="0">
                <a:solidFill>
                  <a:srgbClr val="1E3063"/>
                </a:solidFill>
                <a:latin typeface="Instrument Sans Medium" pitchFamily="34" charset="0"/>
                <a:ea typeface="Instrument Sans Medium" pitchFamily="34" charset="-122"/>
                <a:cs typeface="Instrument Sans Medium" pitchFamily="34" charset="-120"/>
              </a:rPr>
              <a:t>Data Type</a:t>
            </a:r>
            <a:endParaRPr lang="en-US" sz="1550" dirty="0"/>
          </a:p>
        </p:txBody>
      </p:sp>
      <p:sp>
        <p:nvSpPr>
          <p:cNvPr id="10" name="Text 7"/>
          <p:cNvSpPr/>
          <p:nvPr/>
        </p:nvSpPr>
        <p:spPr>
          <a:xfrm>
            <a:off x="5563433" y="2688193"/>
            <a:ext cx="1549717" cy="317540"/>
          </a:xfrm>
          <a:prstGeom prst="rect">
            <a:avLst/>
          </a:prstGeom>
          <a:noFill/>
          <a:ln/>
        </p:spPr>
        <p:txBody>
          <a:bodyPr wrap="none" lIns="0" tIns="0" rIns="0" bIns="0" rtlCol="0" anchor="t"/>
          <a:lstStyle/>
          <a:p>
            <a:pPr algn="l" indent="0" marL="0">
              <a:lnSpc>
                <a:spcPts val="2500"/>
              </a:lnSpc>
              <a:buNone/>
            </a:pPr>
            <a:r>
              <a:rPr lang="en-US" sz="1550" b="1" dirty="0">
                <a:solidFill>
                  <a:srgbClr val="1E3063"/>
                </a:solidFill>
                <a:latin typeface="Instrument Sans Medium" pitchFamily="34" charset="0"/>
                <a:ea typeface="Instrument Sans Medium" pitchFamily="34" charset="-122"/>
                <a:cs typeface="Instrument Sans Medium" pitchFamily="34" charset="-120"/>
              </a:rPr>
              <a:t>Target</a:t>
            </a:r>
            <a:endParaRPr lang="en-US" sz="1550" dirty="0"/>
          </a:p>
        </p:txBody>
      </p:sp>
      <p:sp>
        <p:nvSpPr>
          <p:cNvPr id="11" name="Text 8"/>
          <p:cNvSpPr/>
          <p:nvPr/>
        </p:nvSpPr>
        <p:spPr>
          <a:xfrm>
            <a:off x="7517487" y="2688193"/>
            <a:ext cx="2201108" cy="317540"/>
          </a:xfrm>
          <a:prstGeom prst="rect">
            <a:avLst/>
          </a:prstGeom>
          <a:noFill/>
          <a:ln/>
        </p:spPr>
        <p:txBody>
          <a:bodyPr wrap="none" lIns="0" tIns="0" rIns="0" bIns="0" rtlCol="0" anchor="t"/>
          <a:lstStyle/>
          <a:p>
            <a:pPr algn="l" indent="0" marL="0">
              <a:lnSpc>
                <a:spcPts val="2500"/>
              </a:lnSpc>
              <a:buNone/>
            </a:pPr>
            <a:r>
              <a:rPr lang="en-US" sz="1550" b="1" dirty="0">
                <a:solidFill>
                  <a:srgbClr val="1E3063"/>
                </a:solidFill>
                <a:latin typeface="Instrument Sans Medium" pitchFamily="34" charset="0"/>
                <a:ea typeface="Instrument Sans Medium" pitchFamily="34" charset="-122"/>
                <a:cs typeface="Instrument Sans Medium" pitchFamily="34" charset="-120"/>
              </a:rPr>
              <a:t>Metric</a:t>
            </a:r>
            <a:endParaRPr lang="en-US" sz="1550" dirty="0"/>
          </a:p>
        </p:txBody>
      </p:sp>
      <p:sp>
        <p:nvSpPr>
          <p:cNvPr id="12" name="Text 9"/>
          <p:cNvSpPr/>
          <p:nvPr/>
        </p:nvSpPr>
        <p:spPr>
          <a:xfrm>
            <a:off x="10122932" y="2688193"/>
            <a:ext cx="3507700" cy="317540"/>
          </a:xfrm>
          <a:prstGeom prst="rect">
            <a:avLst/>
          </a:prstGeom>
          <a:noFill/>
          <a:ln/>
        </p:spPr>
        <p:txBody>
          <a:bodyPr wrap="none" lIns="0" tIns="0" rIns="0" bIns="0" rtlCol="0" anchor="t"/>
          <a:lstStyle/>
          <a:p>
            <a:pPr algn="l" indent="0" marL="0">
              <a:lnSpc>
                <a:spcPts val="2500"/>
              </a:lnSpc>
              <a:buNone/>
            </a:pPr>
            <a:r>
              <a:rPr lang="en-US" sz="1550" b="1" dirty="0">
                <a:solidFill>
                  <a:srgbClr val="1E3063"/>
                </a:solidFill>
                <a:latin typeface="Instrument Sans Medium" pitchFamily="34" charset="0"/>
                <a:ea typeface="Instrument Sans Medium" pitchFamily="34" charset="-122"/>
                <a:cs typeface="Instrument Sans Medium" pitchFamily="34" charset="-120"/>
              </a:rPr>
              <a:t>Key Findings</a:t>
            </a:r>
            <a:endParaRPr lang="en-US" sz="1550" dirty="0"/>
          </a:p>
        </p:txBody>
      </p:sp>
      <p:sp>
        <p:nvSpPr>
          <p:cNvPr id="13" name="Shape 10"/>
          <p:cNvSpPr/>
          <p:nvPr/>
        </p:nvSpPr>
        <p:spPr>
          <a:xfrm>
            <a:off x="801410" y="3132415"/>
            <a:ext cx="13027581" cy="570905"/>
          </a:xfrm>
          <a:prstGeom prst="rect">
            <a:avLst/>
          </a:prstGeom>
          <a:solidFill>
            <a:srgbClr val="000000">
              <a:alpha val="4000"/>
            </a:srgbClr>
          </a:solidFill>
          <a:ln/>
        </p:spPr>
      </p:sp>
      <p:sp>
        <p:nvSpPr>
          <p:cNvPr id="14" name="Text 11"/>
          <p:cNvSpPr/>
          <p:nvPr/>
        </p:nvSpPr>
        <p:spPr>
          <a:xfrm>
            <a:off x="1000125" y="3259098"/>
            <a:ext cx="2204918" cy="317540"/>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Hamzehei et al. (2023)</a:t>
            </a:r>
            <a:endParaRPr lang="en-US" sz="1550" dirty="0"/>
          </a:p>
        </p:txBody>
      </p:sp>
      <p:sp>
        <p:nvSpPr>
          <p:cNvPr id="15" name="Text 12"/>
          <p:cNvSpPr/>
          <p:nvPr/>
        </p:nvSpPr>
        <p:spPr>
          <a:xfrm>
            <a:off x="3609380" y="3259098"/>
            <a:ext cx="1549717" cy="317540"/>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Voice</a:t>
            </a:r>
            <a:endParaRPr lang="en-US" sz="1550" dirty="0"/>
          </a:p>
        </p:txBody>
      </p:sp>
      <p:sp>
        <p:nvSpPr>
          <p:cNvPr id="16" name="Text 13"/>
          <p:cNvSpPr/>
          <p:nvPr/>
        </p:nvSpPr>
        <p:spPr>
          <a:xfrm>
            <a:off x="5563433" y="3259098"/>
            <a:ext cx="1549717" cy="317540"/>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Total</a:t>
            </a:r>
            <a:endParaRPr lang="en-US" sz="1550" dirty="0"/>
          </a:p>
        </p:txBody>
      </p:sp>
      <p:sp>
        <p:nvSpPr>
          <p:cNvPr id="17" name="Text 14"/>
          <p:cNvSpPr/>
          <p:nvPr/>
        </p:nvSpPr>
        <p:spPr>
          <a:xfrm>
            <a:off x="7517487" y="3259098"/>
            <a:ext cx="2201108" cy="317540"/>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R² = 0.904</a:t>
            </a:r>
            <a:endParaRPr lang="en-US" sz="1550" dirty="0"/>
          </a:p>
        </p:txBody>
      </p:sp>
      <p:sp>
        <p:nvSpPr>
          <p:cNvPr id="18" name="Text 15"/>
          <p:cNvSpPr/>
          <p:nvPr/>
        </p:nvSpPr>
        <p:spPr>
          <a:xfrm>
            <a:off x="10122932" y="3259098"/>
            <a:ext cx="3507700" cy="317540"/>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Adam optimization best</a:t>
            </a:r>
            <a:endParaRPr lang="en-US" sz="1550" dirty="0"/>
          </a:p>
        </p:txBody>
      </p:sp>
      <p:sp>
        <p:nvSpPr>
          <p:cNvPr id="19" name="Shape 16"/>
          <p:cNvSpPr/>
          <p:nvPr/>
        </p:nvSpPr>
        <p:spPr>
          <a:xfrm>
            <a:off x="801410" y="3703320"/>
            <a:ext cx="13027581" cy="570905"/>
          </a:xfrm>
          <a:prstGeom prst="rect">
            <a:avLst/>
          </a:prstGeom>
          <a:solidFill>
            <a:srgbClr val="FFFFFF">
              <a:alpha val="4000"/>
            </a:srgbClr>
          </a:solidFill>
          <a:ln/>
        </p:spPr>
      </p:sp>
      <p:sp>
        <p:nvSpPr>
          <p:cNvPr id="20" name="Text 17"/>
          <p:cNvSpPr/>
          <p:nvPr/>
        </p:nvSpPr>
        <p:spPr>
          <a:xfrm>
            <a:off x="1000125" y="3830003"/>
            <a:ext cx="2204918" cy="317540"/>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Guo et al. (2025)</a:t>
            </a:r>
            <a:endParaRPr lang="en-US" sz="1550" dirty="0"/>
          </a:p>
        </p:txBody>
      </p:sp>
      <p:sp>
        <p:nvSpPr>
          <p:cNvPr id="21" name="Text 18"/>
          <p:cNvSpPr/>
          <p:nvPr/>
        </p:nvSpPr>
        <p:spPr>
          <a:xfrm>
            <a:off x="3609380" y="3830003"/>
            <a:ext cx="1549717" cy="317540"/>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Wearables</a:t>
            </a:r>
            <a:endParaRPr lang="en-US" sz="1550" dirty="0"/>
          </a:p>
        </p:txBody>
      </p:sp>
      <p:sp>
        <p:nvSpPr>
          <p:cNvPr id="22" name="Text 19"/>
          <p:cNvSpPr/>
          <p:nvPr/>
        </p:nvSpPr>
        <p:spPr>
          <a:xfrm>
            <a:off x="5563433" y="3830003"/>
            <a:ext cx="1549717" cy="317540"/>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Part III</a:t>
            </a:r>
            <a:endParaRPr lang="en-US" sz="1550" dirty="0"/>
          </a:p>
        </p:txBody>
      </p:sp>
      <p:sp>
        <p:nvSpPr>
          <p:cNvPr id="23" name="Text 20"/>
          <p:cNvSpPr/>
          <p:nvPr/>
        </p:nvSpPr>
        <p:spPr>
          <a:xfrm>
            <a:off x="7517487" y="3830003"/>
            <a:ext cx="2201108" cy="317540"/>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Acc = 87-93%</a:t>
            </a:r>
            <a:endParaRPr lang="en-US" sz="1550" dirty="0"/>
          </a:p>
        </p:txBody>
      </p:sp>
      <p:sp>
        <p:nvSpPr>
          <p:cNvPr id="24" name="Text 21"/>
          <p:cNvSpPr/>
          <p:nvPr/>
        </p:nvSpPr>
        <p:spPr>
          <a:xfrm>
            <a:off x="10122932" y="3830003"/>
            <a:ext cx="3507700" cy="317540"/>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Smartphone motor task assessment</a:t>
            </a:r>
            <a:endParaRPr lang="en-US" sz="1550" dirty="0"/>
          </a:p>
        </p:txBody>
      </p:sp>
      <p:sp>
        <p:nvSpPr>
          <p:cNvPr id="25" name="Shape 22"/>
          <p:cNvSpPr/>
          <p:nvPr/>
        </p:nvSpPr>
        <p:spPr>
          <a:xfrm>
            <a:off x="801410" y="4274225"/>
            <a:ext cx="13027581" cy="570905"/>
          </a:xfrm>
          <a:prstGeom prst="rect">
            <a:avLst/>
          </a:prstGeom>
          <a:solidFill>
            <a:srgbClr val="000000">
              <a:alpha val="4000"/>
            </a:srgbClr>
          </a:solidFill>
          <a:ln/>
        </p:spPr>
      </p:sp>
      <p:sp>
        <p:nvSpPr>
          <p:cNvPr id="26" name="Text 23"/>
          <p:cNvSpPr/>
          <p:nvPr/>
        </p:nvSpPr>
        <p:spPr>
          <a:xfrm>
            <a:off x="1000125" y="4400907"/>
            <a:ext cx="2204918" cy="317540"/>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Rehman et al. (2021)</a:t>
            </a:r>
            <a:endParaRPr lang="en-US" sz="1550" dirty="0"/>
          </a:p>
        </p:txBody>
      </p:sp>
      <p:sp>
        <p:nvSpPr>
          <p:cNvPr id="27" name="Text 24"/>
          <p:cNvSpPr/>
          <p:nvPr/>
        </p:nvSpPr>
        <p:spPr>
          <a:xfrm>
            <a:off x="3609380" y="4400907"/>
            <a:ext cx="1549717" cy="317540"/>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Wearables</a:t>
            </a:r>
            <a:endParaRPr lang="en-US" sz="1550" dirty="0"/>
          </a:p>
        </p:txBody>
      </p:sp>
      <p:sp>
        <p:nvSpPr>
          <p:cNvPr id="28" name="Text 25"/>
          <p:cNvSpPr/>
          <p:nvPr/>
        </p:nvSpPr>
        <p:spPr>
          <a:xfrm>
            <a:off x="5563433" y="4400907"/>
            <a:ext cx="1549717" cy="317540"/>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Part III</a:t>
            </a:r>
            <a:endParaRPr lang="en-US" sz="1550" dirty="0"/>
          </a:p>
        </p:txBody>
      </p:sp>
      <p:sp>
        <p:nvSpPr>
          <p:cNvPr id="29" name="Text 26"/>
          <p:cNvSpPr/>
          <p:nvPr/>
        </p:nvSpPr>
        <p:spPr>
          <a:xfrm>
            <a:off x="7517487" y="4400907"/>
            <a:ext cx="2201108" cy="317540"/>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MAE = 6.29</a:t>
            </a:r>
            <a:endParaRPr lang="en-US" sz="1550" dirty="0"/>
          </a:p>
        </p:txBody>
      </p:sp>
      <p:sp>
        <p:nvSpPr>
          <p:cNvPr id="30" name="Text 27"/>
          <p:cNvSpPr/>
          <p:nvPr/>
        </p:nvSpPr>
        <p:spPr>
          <a:xfrm>
            <a:off x="10122932" y="4400907"/>
            <a:ext cx="3507700" cy="317540"/>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CNN with gait data</a:t>
            </a:r>
            <a:endParaRPr lang="en-US" sz="1550" dirty="0"/>
          </a:p>
        </p:txBody>
      </p:sp>
      <p:sp>
        <p:nvSpPr>
          <p:cNvPr id="31" name="Shape 28"/>
          <p:cNvSpPr/>
          <p:nvPr/>
        </p:nvSpPr>
        <p:spPr>
          <a:xfrm>
            <a:off x="801410" y="4845129"/>
            <a:ext cx="13027581" cy="570905"/>
          </a:xfrm>
          <a:prstGeom prst="rect">
            <a:avLst/>
          </a:prstGeom>
          <a:solidFill>
            <a:srgbClr val="FFFFFF">
              <a:alpha val="4000"/>
            </a:srgbClr>
          </a:solidFill>
          <a:ln/>
        </p:spPr>
      </p:sp>
      <p:sp>
        <p:nvSpPr>
          <p:cNvPr id="32" name="Text 29"/>
          <p:cNvSpPr/>
          <p:nvPr/>
        </p:nvSpPr>
        <p:spPr>
          <a:xfrm>
            <a:off x="1000125" y="4971812"/>
            <a:ext cx="2204918" cy="317540"/>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Nilashi et al. (2022)</a:t>
            </a:r>
            <a:endParaRPr lang="en-US" sz="1550" dirty="0"/>
          </a:p>
        </p:txBody>
      </p:sp>
      <p:sp>
        <p:nvSpPr>
          <p:cNvPr id="33" name="Text 30"/>
          <p:cNvSpPr/>
          <p:nvPr/>
        </p:nvSpPr>
        <p:spPr>
          <a:xfrm>
            <a:off x="3609380" y="4971812"/>
            <a:ext cx="1549717" cy="317540"/>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Voice</a:t>
            </a:r>
            <a:endParaRPr lang="en-US" sz="1550" dirty="0"/>
          </a:p>
        </p:txBody>
      </p:sp>
      <p:sp>
        <p:nvSpPr>
          <p:cNvPr id="34" name="Text 31"/>
          <p:cNvSpPr/>
          <p:nvPr/>
        </p:nvSpPr>
        <p:spPr>
          <a:xfrm>
            <a:off x="5563433" y="4971812"/>
            <a:ext cx="1549717" cy="317540"/>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Both</a:t>
            </a:r>
            <a:endParaRPr lang="en-US" sz="1550" dirty="0"/>
          </a:p>
        </p:txBody>
      </p:sp>
      <p:sp>
        <p:nvSpPr>
          <p:cNvPr id="35" name="Text 32"/>
          <p:cNvSpPr/>
          <p:nvPr/>
        </p:nvSpPr>
        <p:spPr>
          <a:xfrm>
            <a:off x="7517487" y="4971812"/>
            <a:ext cx="2201108" cy="317540"/>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MAE = 0.721</a:t>
            </a:r>
            <a:endParaRPr lang="en-US" sz="1550" dirty="0"/>
          </a:p>
        </p:txBody>
      </p:sp>
      <p:sp>
        <p:nvSpPr>
          <p:cNvPr id="36" name="Text 33"/>
          <p:cNvSpPr/>
          <p:nvPr/>
        </p:nvSpPr>
        <p:spPr>
          <a:xfrm>
            <a:off x="10122932" y="4971812"/>
            <a:ext cx="3507700" cy="317540"/>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SVR with clustering</a:t>
            </a:r>
            <a:endParaRPr lang="en-US" sz="1550" dirty="0"/>
          </a:p>
        </p:txBody>
      </p:sp>
      <p:sp>
        <p:nvSpPr>
          <p:cNvPr id="37" name="Shape 34"/>
          <p:cNvSpPr/>
          <p:nvPr/>
        </p:nvSpPr>
        <p:spPr>
          <a:xfrm>
            <a:off x="801410" y="5416034"/>
            <a:ext cx="13027581" cy="570905"/>
          </a:xfrm>
          <a:prstGeom prst="rect">
            <a:avLst/>
          </a:prstGeom>
          <a:solidFill>
            <a:srgbClr val="000000">
              <a:alpha val="4000"/>
            </a:srgbClr>
          </a:solidFill>
          <a:ln/>
        </p:spPr>
      </p:sp>
      <p:sp>
        <p:nvSpPr>
          <p:cNvPr id="38" name="Text 35"/>
          <p:cNvSpPr/>
          <p:nvPr/>
        </p:nvSpPr>
        <p:spPr>
          <a:xfrm>
            <a:off x="1000125" y="5542717"/>
            <a:ext cx="2204918" cy="317540"/>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Shahid &amp; Singh (2020)</a:t>
            </a:r>
            <a:endParaRPr lang="en-US" sz="1550" dirty="0"/>
          </a:p>
        </p:txBody>
      </p:sp>
      <p:sp>
        <p:nvSpPr>
          <p:cNvPr id="39" name="Text 36"/>
          <p:cNvSpPr/>
          <p:nvPr/>
        </p:nvSpPr>
        <p:spPr>
          <a:xfrm>
            <a:off x="3609380" y="5542717"/>
            <a:ext cx="1549717" cy="317540"/>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Voice</a:t>
            </a:r>
            <a:endParaRPr lang="en-US" sz="1550" dirty="0"/>
          </a:p>
        </p:txBody>
      </p:sp>
      <p:sp>
        <p:nvSpPr>
          <p:cNvPr id="40" name="Text 37"/>
          <p:cNvSpPr/>
          <p:nvPr/>
        </p:nvSpPr>
        <p:spPr>
          <a:xfrm>
            <a:off x="5563433" y="5542717"/>
            <a:ext cx="1549717" cy="317540"/>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Both</a:t>
            </a:r>
            <a:endParaRPr lang="en-US" sz="1550" dirty="0"/>
          </a:p>
        </p:txBody>
      </p:sp>
      <p:sp>
        <p:nvSpPr>
          <p:cNvPr id="41" name="Text 38"/>
          <p:cNvSpPr/>
          <p:nvPr/>
        </p:nvSpPr>
        <p:spPr>
          <a:xfrm>
            <a:off x="7517487" y="5542717"/>
            <a:ext cx="2201108" cy="317540"/>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R² = 0.970</a:t>
            </a:r>
            <a:endParaRPr lang="en-US" sz="1550" dirty="0"/>
          </a:p>
        </p:txBody>
      </p:sp>
      <p:sp>
        <p:nvSpPr>
          <p:cNvPr id="42" name="Text 39"/>
          <p:cNvSpPr/>
          <p:nvPr/>
        </p:nvSpPr>
        <p:spPr>
          <a:xfrm>
            <a:off x="10122932" y="5542717"/>
            <a:ext cx="3507700" cy="317540"/>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DNN + PCA feature reduction</a:t>
            </a:r>
            <a:endParaRPr lang="en-US" sz="1550" dirty="0"/>
          </a:p>
        </p:txBody>
      </p:sp>
      <p:sp>
        <p:nvSpPr>
          <p:cNvPr id="43" name="Shape 40"/>
          <p:cNvSpPr/>
          <p:nvPr/>
        </p:nvSpPr>
        <p:spPr>
          <a:xfrm>
            <a:off x="793790" y="6217801"/>
            <a:ext cx="13042821" cy="843201"/>
          </a:xfrm>
          <a:prstGeom prst="roundRect">
            <a:avLst>
              <a:gd name="adj" fmla="val 21184"/>
            </a:avLst>
          </a:prstGeom>
          <a:solidFill>
            <a:srgbClr val="B5DAFC"/>
          </a:solidFill>
          <a:ln/>
        </p:spPr>
      </p:sp>
      <p:pic>
        <p:nvPicPr>
          <p:cNvPr id="44" name="Image 1" descr="preencoded.png">    </p:cNvPr>
          <p:cNvPicPr>
            <a:picLocks noChangeAspect="1"/>
          </p:cNvPicPr>
          <p:nvPr/>
        </p:nvPicPr>
        <p:blipFill>
          <a:blip r:embed="rId3"/>
          <a:stretch>
            <a:fillRect/>
          </a:stretch>
        </p:blipFill>
        <p:spPr>
          <a:xfrm>
            <a:off x="992148" y="6513076"/>
            <a:ext cx="248007" cy="198358"/>
          </a:xfrm>
          <a:prstGeom prst="rect">
            <a:avLst/>
          </a:prstGeom>
        </p:spPr>
      </p:pic>
      <p:sp>
        <p:nvSpPr>
          <p:cNvPr id="45" name="Text 41"/>
          <p:cNvSpPr/>
          <p:nvPr/>
        </p:nvSpPr>
        <p:spPr>
          <a:xfrm>
            <a:off x="1438513" y="6465689"/>
            <a:ext cx="12199739" cy="317540"/>
          </a:xfrm>
          <a:prstGeom prst="rect">
            <a:avLst/>
          </a:prstGeom>
          <a:noFill/>
          <a:ln/>
        </p:spPr>
        <p:txBody>
          <a:bodyPr wrap="none" lIns="0" tIns="0" rIns="0" bIns="0" rtlCol="0" anchor="t"/>
          <a:lstStyle/>
          <a:p>
            <a:pPr algn="l" indent="0" marL="0">
              <a:lnSpc>
                <a:spcPts val="2500"/>
              </a:lnSpc>
              <a:buNone/>
            </a:pPr>
            <a:r>
              <a:rPr lang="en-US" sz="1550" b="1" dirty="0">
                <a:solidFill>
                  <a:srgbClr val="000000"/>
                </a:solidFill>
                <a:latin typeface="Instrument Sans Medium" pitchFamily="34" charset="0"/>
                <a:ea typeface="Instrument Sans Medium" pitchFamily="34" charset="-122"/>
                <a:cs typeface="Instrument Sans Medium" pitchFamily="34" charset="-120"/>
              </a:rPr>
              <a:t>Research Gap:</a:t>
            </a:r>
            <a:pPr algn="l" indent="0" marL="0">
              <a:lnSpc>
                <a:spcPts val="2500"/>
              </a:lnSpc>
              <a:buNone/>
            </a:pPr>
            <a:r>
              <a:rPr lang="en-US" sz="1550" dirty="0">
                <a:solidFill>
                  <a:srgbClr val="000000"/>
                </a:solidFill>
                <a:latin typeface="Instrument Sans Medium" pitchFamily="34" charset="0"/>
                <a:ea typeface="Instrument Sans Medium" pitchFamily="34" charset="-122"/>
                <a:cs typeface="Instrument Sans Medium" pitchFamily="34" charset="-120"/>
              </a:rPr>
              <a:t> Limited studies using ensemble methods like Voting Regressor for UPDRS prediction with interpretable results</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793790" y="1200388"/>
            <a:ext cx="1183243" cy="373142"/>
          </a:xfrm>
          <a:prstGeom prst="roundRect">
            <a:avLst>
              <a:gd name="adj" fmla="val 38297"/>
            </a:avLst>
          </a:prstGeom>
          <a:solidFill>
            <a:srgbClr val="CEE6FD"/>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12852" y="1307544"/>
            <a:ext cx="158710" cy="158710"/>
          </a:xfrm>
          <a:prstGeom prst="rect">
            <a:avLst/>
          </a:prstGeom>
        </p:spPr>
      </p:pic>
      <p:sp>
        <p:nvSpPr>
          <p:cNvPr id="4" name="Text 1"/>
          <p:cNvSpPr/>
          <p:nvPr/>
        </p:nvSpPr>
        <p:spPr>
          <a:xfrm>
            <a:off x="1150858" y="1259919"/>
            <a:ext cx="707112" cy="254079"/>
          </a:xfrm>
          <a:prstGeom prst="rect">
            <a:avLst/>
          </a:prstGeom>
          <a:noFill/>
          <a:ln/>
        </p:spPr>
        <p:txBody>
          <a:bodyPr wrap="none" lIns="0" tIns="0" rIns="0" bIns="0" rtlCol="0" anchor="t"/>
          <a:lstStyle/>
          <a:p>
            <a:pPr algn="l" indent="0" marL="0">
              <a:lnSpc>
                <a:spcPts val="2000"/>
              </a:lnSpc>
              <a:buNone/>
            </a:pPr>
            <a:r>
              <a:rPr lang="en-US" sz="1250" dirty="0">
                <a:solidFill>
                  <a:srgbClr val="1E3063"/>
                </a:solidFill>
                <a:latin typeface="Instrument Sans Medium" pitchFamily="34" charset="0"/>
                <a:ea typeface="Instrument Sans Medium" pitchFamily="34" charset="-122"/>
                <a:cs typeface="Instrument Sans Medium" pitchFamily="34" charset="-120"/>
              </a:rPr>
              <a:t>DATASET</a:t>
            </a:r>
            <a:endParaRPr lang="en-US" sz="1250" dirty="0"/>
          </a:p>
        </p:txBody>
      </p:sp>
      <p:sp>
        <p:nvSpPr>
          <p:cNvPr id="5" name="Text 2"/>
          <p:cNvSpPr/>
          <p:nvPr/>
        </p:nvSpPr>
        <p:spPr>
          <a:xfrm>
            <a:off x="793790" y="1652826"/>
            <a:ext cx="8479988" cy="620078"/>
          </a:xfrm>
          <a:prstGeom prst="rect">
            <a:avLst/>
          </a:prstGeom>
          <a:noFill/>
          <a:ln/>
        </p:spPr>
        <p:txBody>
          <a:bodyPr wrap="none" lIns="0" tIns="0" rIns="0" bIns="0" rtlCol="0" anchor="t"/>
          <a:lstStyle/>
          <a:p>
            <a:pPr algn="l" indent="0" marL="0">
              <a:lnSpc>
                <a:spcPts val="4850"/>
              </a:lnSpc>
              <a:buNone/>
            </a:pPr>
            <a:r>
              <a:rPr lang="en-US" sz="3900" dirty="0">
                <a:solidFill>
                  <a:srgbClr val="091C53"/>
                </a:solidFill>
                <a:latin typeface="Instrument Sans Semi Bold" pitchFamily="34" charset="0"/>
                <a:ea typeface="Instrument Sans Semi Bold" pitchFamily="34" charset="-122"/>
                <a:cs typeface="Instrument Sans Semi Bold" pitchFamily="34" charset="-120"/>
              </a:rPr>
              <a:t>Parkinson's Tele-monitoring Dataset</a:t>
            </a:r>
            <a:endParaRPr lang="en-US" sz="3900" dirty="0"/>
          </a:p>
        </p:txBody>
      </p:sp>
      <p:sp>
        <p:nvSpPr>
          <p:cNvPr id="6" name="Shape 3"/>
          <p:cNvSpPr/>
          <p:nvPr/>
        </p:nvSpPr>
        <p:spPr>
          <a:xfrm>
            <a:off x="793790" y="2570559"/>
            <a:ext cx="4215289" cy="2012752"/>
          </a:xfrm>
          <a:prstGeom prst="roundRect">
            <a:avLst>
              <a:gd name="adj" fmla="val 5452"/>
            </a:avLst>
          </a:prstGeom>
          <a:solidFill>
            <a:srgbClr val="FFFFFF"/>
          </a:solidFill>
          <a:ln w="22860">
            <a:solidFill>
              <a:srgbClr val="B4CCE3"/>
            </a:solidFill>
            <a:prstDash val="solid"/>
          </a:ln>
        </p:spPr>
      </p:sp>
      <p:sp>
        <p:nvSpPr>
          <p:cNvPr id="7" name="Shape 4"/>
          <p:cNvSpPr/>
          <p:nvPr/>
        </p:nvSpPr>
        <p:spPr>
          <a:xfrm>
            <a:off x="770930" y="2570559"/>
            <a:ext cx="91440" cy="2012752"/>
          </a:xfrm>
          <a:prstGeom prst="roundRect">
            <a:avLst>
              <a:gd name="adj" fmla="val 195349"/>
            </a:avLst>
          </a:prstGeom>
          <a:solidFill>
            <a:srgbClr val="84C1FA"/>
          </a:solidFill>
          <a:ln/>
        </p:spPr>
      </p:sp>
      <p:sp>
        <p:nvSpPr>
          <p:cNvPr id="8" name="Text 5"/>
          <p:cNvSpPr/>
          <p:nvPr/>
        </p:nvSpPr>
        <p:spPr>
          <a:xfrm>
            <a:off x="1083588" y="2791778"/>
            <a:ext cx="3704273" cy="317540"/>
          </a:xfrm>
          <a:prstGeom prst="rect">
            <a:avLst/>
          </a:prstGeom>
          <a:noFill/>
          <a:ln/>
        </p:spPr>
        <p:txBody>
          <a:bodyPr wrap="none" lIns="0" tIns="0" rIns="0" bIns="0" rtlCol="0" anchor="t"/>
          <a:lstStyle/>
          <a:p>
            <a:pPr algn="l" indent="0" marL="0">
              <a:lnSpc>
                <a:spcPts val="2500"/>
              </a:lnSpc>
              <a:buNone/>
            </a:pPr>
            <a:r>
              <a:rPr lang="en-US" sz="1550" b="1" dirty="0">
                <a:solidFill>
                  <a:srgbClr val="1E3063"/>
                </a:solidFill>
                <a:latin typeface="Instrument Sans Medium" pitchFamily="34" charset="0"/>
                <a:ea typeface="Instrument Sans Medium" pitchFamily="34" charset="-122"/>
                <a:cs typeface="Instrument Sans Medium" pitchFamily="34" charset="-120"/>
              </a:rPr>
              <a:t>5875</a:t>
            </a:r>
            <a:endParaRPr lang="en-US" sz="1550" dirty="0"/>
          </a:p>
        </p:txBody>
      </p:sp>
      <p:sp>
        <p:nvSpPr>
          <p:cNvPr id="9" name="Text 6"/>
          <p:cNvSpPr/>
          <p:nvPr/>
        </p:nvSpPr>
        <p:spPr>
          <a:xfrm>
            <a:off x="1083588" y="3228380"/>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1E3063"/>
                </a:solidFill>
                <a:latin typeface="Instrument Sans Semi Bold" pitchFamily="34" charset="0"/>
                <a:ea typeface="Instrument Sans Semi Bold" pitchFamily="34" charset="-122"/>
                <a:cs typeface="Instrument Sans Semi Bold" pitchFamily="34" charset="-120"/>
              </a:rPr>
              <a:t>Voice Samples</a:t>
            </a:r>
            <a:endParaRPr lang="en-US" sz="1950" dirty="0"/>
          </a:p>
        </p:txBody>
      </p:sp>
      <p:sp>
        <p:nvSpPr>
          <p:cNvPr id="10" name="Text 7"/>
          <p:cNvSpPr/>
          <p:nvPr/>
        </p:nvSpPr>
        <p:spPr>
          <a:xfrm>
            <a:off x="1083588" y="3657600"/>
            <a:ext cx="3704273" cy="317540"/>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From 42 Parkinson's patients</a:t>
            </a:r>
            <a:endParaRPr lang="en-US" sz="1550" dirty="0"/>
          </a:p>
        </p:txBody>
      </p:sp>
      <p:sp>
        <p:nvSpPr>
          <p:cNvPr id="11" name="Shape 8"/>
          <p:cNvSpPr/>
          <p:nvPr/>
        </p:nvSpPr>
        <p:spPr>
          <a:xfrm>
            <a:off x="5207437" y="2570559"/>
            <a:ext cx="4215408" cy="2012752"/>
          </a:xfrm>
          <a:prstGeom prst="roundRect">
            <a:avLst>
              <a:gd name="adj" fmla="val 5452"/>
            </a:avLst>
          </a:prstGeom>
          <a:solidFill>
            <a:srgbClr val="FFFFFF"/>
          </a:solidFill>
          <a:ln w="22860">
            <a:solidFill>
              <a:srgbClr val="B4CCE3"/>
            </a:solidFill>
            <a:prstDash val="solid"/>
          </a:ln>
        </p:spPr>
      </p:sp>
      <p:sp>
        <p:nvSpPr>
          <p:cNvPr id="12" name="Shape 9"/>
          <p:cNvSpPr/>
          <p:nvPr/>
        </p:nvSpPr>
        <p:spPr>
          <a:xfrm>
            <a:off x="5184577" y="2570559"/>
            <a:ext cx="91440" cy="2012752"/>
          </a:xfrm>
          <a:prstGeom prst="roundRect">
            <a:avLst>
              <a:gd name="adj" fmla="val 195349"/>
            </a:avLst>
          </a:prstGeom>
          <a:solidFill>
            <a:srgbClr val="84C1FA"/>
          </a:solidFill>
          <a:ln/>
        </p:spPr>
      </p:sp>
      <p:sp>
        <p:nvSpPr>
          <p:cNvPr id="13" name="Text 10"/>
          <p:cNvSpPr/>
          <p:nvPr/>
        </p:nvSpPr>
        <p:spPr>
          <a:xfrm>
            <a:off x="5497235" y="2791778"/>
            <a:ext cx="3704392" cy="317540"/>
          </a:xfrm>
          <a:prstGeom prst="rect">
            <a:avLst/>
          </a:prstGeom>
          <a:noFill/>
          <a:ln/>
        </p:spPr>
        <p:txBody>
          <a:bodyPr wrap="none" lIns="0" tIns="0" rIns="0" bIns="0" rtlCol="0" anchor="t"/>
          <a:lstStyle/>
          <a:p>
            <a:pPr algn="l" indent="0" marL="0">
              <a:lnSpc>
                <a:spcPts val="2500"/>
              </a:lnSpc>
              <a:buNone/>
            </a:pPr>
            <a:r>
              <a:rPr lang="en-US" sz="1550" b="1" dirty="0">
                <a:solidFill>
                  <a:srgbClr val="1E3063"/>
                </a:solidFill>
                <a:latin typeface="Instrument Sans Medium" pitchFamily="34" charset="0"/>
                <a:ea typeface="Instrument Sans Medium" pitchFamily="34" charset="-122"/>
                <a:cs typeface="Instrument Sans Medium" pitchFamily="34" charset="-120"/>
              </a:rPr>
              <a:t>8</a:t>
            </a:r>
            <a:endParaRPr lang="en-US" sz="1550" dirty="0"/>
          </a:p>
        </p:txBody>
      </p:sp>
      <p:sp>
        <p:nvSpPr>
          <p:cNvPr id="14" name="Text 11"/>
          <p:cNvSpPr/>
          <p:nvPr/>
        </p:nvSpPr>
        <p:spPr>
          <a:xfrm>
            <a:off x="5497235" y="3228380"/>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1E3063"/>
                </a:solidFill>
                <a:latin typeface="Instrument Sans Semi Bold" pitchFamily="34" charset="0"/>
                <a:ea typeface="Instrument Sans Semi Bold" pitchFamily="34" charset="-122"/>
                <a:cs typeface="Instrument Sans Semi Bold" pitchFamily="34" charset="-120"/>
              </a:rPr>
              <a:t>Features</a:t>
            </a:r>
            <a:endParaRPr lang="en-US" sz="1950" dirty="0"/>
          </a:p>
        </p:txBody>
      </p:sp>
      <p:sp>
        <p:nvSpPr>
          <p:cNvPr id="15" name="Text 12"/>
          <p:cNvSpPr/>
          <p:nvPr/>
        </p:nvSpPr>
        <p:spPr>
          <a:xfrm>
            <a:off x="5497235" y="3657600"/>
            <a:ext cx="3704392"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Age, Jitter, Shimmer, NHR, HNR, RPDE, DFA, PPE</a:t>
            </a:r>
            <a:endParaRPr lang="en-US" sz="1550" dirty="0"/>
          </a:p>
        </p:txBody>
      </p:sp>
      <p:sp>
        <p:nvSpPr>
          <p:cNvPr id="16" name="Shape 13"/>
          <p:cNvSpPr/>
          <p:nvPr/>
        </p:nvSpPr>
        <p:spPr>
          <a:xfrm>
            <a:off x="9621203" y="2570559"/>
            <a:ext cx="4215289" cy="2012752"/>
          </a:xfrm>
          <a:prstGeom prst="roundRect">
            <a:avLst>
              <a:gd name="adj" fmla="val 5452"/>
            </a:avLst>
          </a:prstGeom>
          <a:solidFill>
            <a:srgbClr val="FFFFFF"/>
          </a:solidFill>
          <a:ln w="22860">
            <a:solidFill>
              <a:srgbClr val="B4CCE3"/>
            </a:solidFill>
            <a:prstDash val="solid"/>
          </a:ln>
        </p:spPr>
      </p:sp>
      <p:sp>
        <p:nvSpPr>
          <p:cNvPr id="17" name="Shape 14"/>
          <p:cNvSpPr/>
          <p:nvPr/>
        </p:nvSpPr>
        <p:spPr>
          <a:xfrm>
            <a:off x="9598343" y="2570559"/>
            <a:ext cx="91440" cy="2012752"/>
          </a:xfrm>
          <a:prstGeom prst="roundRect">
            <a:avLst>
              <a:gd name="adj" fmla="val 195349"/>
            </a:avLst>
          </a:prstGeom>
          <a:solidFill>
            <a:srgbClr val="84C1FA"/>
          </a:solidFill>
          <a:ln/>
        </p:spPr>
      </p:sp>
      <p:sp>
        <p:nvSpPr>
          <p:cNvPr id="18" name="Text 15"/>
          <p:cNvSpPr/>
          <p:nvPr/>
        </p:nvSpPr>
        <p:spPr>
          <a:xfrm>
            <a:off x="9911001" y="2791778"/>
            <a:ext cx="3704273" cy="317540"/>
          </a:xfrm>
          <a:prstGeom prst="rect">
            <a:avLst/>
          </a:prstGeom>
          <a:noFill/>
          <a:ln/>
        </p:spPr>
        <p:txBody>
          <a:bodyPr wrap="none" lIns="0" tIns="0" rIns="0" bIns="0" rtlCol="0" anchor="t"/>
          <a:lstStyle/>
          <a:p>
            <a:pPr algn="l" indent="0" marL="0">
              <a:lnSpc>
                <a:spcPts val="2500"/>
              </a:lnSpc>
              <a:buNone/>
            </a:pPr>
            <a:r>
              <a:rPr lang="en-US" sz="1550" b="1" dirty="0">
                <a:solidFill>
                  <a:srgbClr val="1E3063"/>
                </a:solidFill>
                <a:latin typeface="Instrument Sans Medium" pitchFamily="34" charset="0"/>
                <a:ea typeface="Instrument Sans Medium" pitchFamily="34" charset="-122"/>
                <a:cs typeface="Instrument Sans Medium" pitchFamily="34" charset="-120"/>
              </a:rPr>
              <a:t>2</a:t>
            </a:r>
            <a:endParaRPr lang="en-US" sz="1550" dirty="0"/>
          </a:p>
        </p:txBody>
      </p:sp>
      <p:sp>
        <p:nvSpPr>
          <p:cNvPr id="19" name="Text 16"/>
          <p:cNvSpPr/>
          <p:nvPr/>
        </p:nvSpPr>
        <p:spPr>
          <a:xfrm>
            <a:off x="9911001" y="3228380"/>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1E3063"/>
                </a:solidFill>
                <a:latin typeface="Instrument Sans Semi Bold" pitchFamily="34" charset="0"/>
                <a:ea typeface="Instrument Sans Semi Bold" pitchFamily="34" charset="-122"/>
                <a:cs typeface="Instrument Sans Semi Bold" pitchFamily="34" charset="-120"/>
              </a:rPr>
              <a:t>Target Scores</a:t>
            </a:r>
            <a:endParaRPr lang="en-US" sz="1950" dirty="0"/>
          </a:p>
        </p:txBody>
      </p:sp>
      <p:sp>
        <p:nvSpPr>
          <p:cNvPr id="20" name="Text 17"/>
          <p:cNvSpPr/>
          <p:nvPr/>
        </p:nvSpPr>
        <p:spPr>
          <a:xfrm>
            <a:off x="9911001" y="3657600"/>
            <a:ext cx="3704273"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Total UPDRS</a:t>
            </a:r>
            <a:endParaRPr lang="en-US" sz="1550" dirty="0"/>
          </a:p>
        </p:txBody>
      </p:sp>
      <p:sp>
        <p:nvSpPr>
          <p:cNvPr id="21" name="Text 18"/>
          <p:cNvSpPr/>
          <p:nvPr/>
        </p:nvSpPr>
        <p:spPr>
          <a:xfrm>
            <a:off x="9911001" y="4044553"/>
            <a:ext cx="3704273"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Motor Exam (Part III)</a:t>
            </a:r>
            <a:endParaRPr lang="en-US" sz="1550" dirty="0"/>
          </a:p>
        </p:txBody>
      </p:sp>
      <p:sp>
        <p:nvSpPr>
          <p:cNvPr id="22" name="Text 19"/>
          <p:cNvSpPr/>
          <p:nvPr/>
        </p:nvSpPr>
        <p:spPr>
          <a:xfrm>
            <a:off x="793790" y="4880967"/>
            <a:ext cx="3237548" cy="372070"/>
          </a:xfrm>
          <a:prstGeom prst="rect">
            <a:avLst/>
          </a:prstGeom>
          <a:noFill/>
          <a:ln/>
        </p:spPr>
        <p:txBody>
          <a:bodyPr wrap="none" lIns="0" tIns="0" rIns="0" bIns="0" rtlCol="0" anchor="t"/>
          <a:lstStyle/>
          <a:p>
            <a:pPr algn="l" indent="0" marL="0">
              <a:lnSpc>
                <a:spcPts val="2900"/>
              </a:lnSpc>
              <a:buNone/>
            </a:pPr>
            <a:r>
              <a:rPr lang="en-US" sz="2300" dirty="0">
                <a:solidFill>
                  <a:srgbClr val="091C53"/>
                </a:solidFill>
                <a:latin typeface="Instrument Sans Semi Bold" pitchFamily="34" charset="0"/>
                <a:ea typeface="Instrument Sans Semi Bold" pitchFamily="34" charset="-122"/>
                <a:cs typeface="Instrument Sans Semi Bold" pitchFamily="34" charset="-120"/>
              </a:rPr>
              <a:t>Voice Features Defined</a:t>
            </a:r>
            <a:endParaRPr lang="en-US" sz="2300" dirty="0"/>
          </a:p>
        </p:txBody>
      </p:sp>
      <p:sp>
        <p:nvSpPr>
          <p:cNvPr id="23" name="Text 20"/>
          <p:cNvSpPr/>
          <p:nvPr/>
        </p:nvSpPr>
        <p:spPr>
          <a:xfrm>
            <a:off x="793790" y="5550694"/>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1E3063"/>
                </a:solidFill>
                <a:latin typeface="Instrument Sans Medium" pitchFamily="34" charset="0"/>
                <a:ea typeface="Instrument Sans Medium" pitchFamily="34" charset="-122"/>
                <a:cs typeface="Instrument Sans Medium" pitchFamily="34" charset="-120"/>
              </a:rPr>
              <a:t>Jitter:</a:t>
            </a:r>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 Frequency variation</a:t>
            </a:r>
            <a:endParaRPr lang="en-US" sz="1550" dirty="0"/>
          </a:p>
        </p:txBody>
      </p:sp>
      <p:sp>
        <p:nvSpPr>
          <p:cNvPr id="24" name="Text 21"/>
          <p:cNvSpPr/>
          <p:nvPr/>
        </p:nvSpPr>
        <p:spPr>
          <a:xfrm>
            <a:off x="793790" y="5937647"/>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1E3063"/>
                </a:solidFill>
                <a:latin typeface="Instrument Sans Medium" pitchFamily="34" charset="0"/>
                <a:ea typeface="Instrument Sans Medium" pitchFamily="34" charset="-122"/>
                <a:cs typeface="Instrument Sans Medium" pitchFamily="34" charset="-120"/>
              </a:rPr>
              <a:t>Shimmer:</a:t>
            </a:r>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 Amplitude variation</a:t>
            </a:r>
            <a:endParaRPr lang="en-US" sz="1550" dirty="0"/>
          </a:p>
        </p:txBody>
      </p:sp>
      <p:sp>
        <p:nvSpPr>
          <p:cNvPr id="25" name="Text 22"/>
          <p:cNvSpPr/>
          <p:nvPr/>
        </p:nvSpPr>
        <p:spPr>
          <a:xfrm>
            <a:off x="793790" y="6324600"/>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1E3063"/>
                </a:solidFill>
                <a:latin typeface="Instrument Sans Medium" pitchFamily="34" charset="0"/>
                <a:ea typeface="Instrument Sans Medium" pitchFamily="34" charset="-122"/>
                <a:cs typeface="Instrument Sans Medium" pitchFamily="34" charset="-120"/>
              </a:rPr>
              <a:t>HNR:</a:t>
            </a:r>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 Harmonic-to-Noise Ratio</a:t>
            </a:r>
            <a:endParaRPr lang="en-US" sz="1550" dirty="0"/>
          </a:p>
        </p:txBody>
      </p:sp>
      <p:sp>
        <p:nvSpPr>
          <p:cNvPr id="26" name="Text 23"/>
          <p:cNvSpPr/>
          <p:nvPr/>
        </p:nvSpPr>
        <p:spPr>
          <a:xfrm>
            <a:off x="793790" y="6711553"/>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1E3063"/>
                </a:solidFill>
                <a:latin typeface="Instrument Sans Medium" pitchFamily="34" charset="0"/>
                <a:ea typeface="Instrument Sans Medium" pitchFamily="34" charset="-122"/>
                <a:cs typeface="Instrument Sans Medium" pitchFamily="34" charset="-120"/>
              </a:rPr>
              <a:t>RPDE:</a:t>
            </a:r>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 Recurrence Period Density Entropy</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793790" y="2681645"/>
            <a:ext cx="1691640" cy="388382"/>
          </a:xfrm>
          <a:prstGeom prst="roundRect">
            <a:avLst>
              <a:gd name="adj" fmla="val 36794"/>
            </a:avLst>
          </a:prstGeom>
          <a:noFill/>
          <a:ln w="7620">
            <a:solidFill>
              <a:srgbClr val="84C1FA"/>
            </a:solidFill>
            <a:prstDash val="solid"/>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20472" y="2796421"/>
            <a:ext cx="158710" cy="158710"/>
          </a:xfrm>
          <a:prstGeom prst="rect">
            <a:avLst/>
          </a:prstGeom>
        </p:spPr>
      </p:pic>
      <p:sp>
        <p:nvSpPr>
          <p:cNvPr id="4" name="Text 1"/>
          <p:cNvSpPr/>
          <p:nvPr/>
        </p:nvSpPr>
        <p:spPr>
          <a:xfrm>
            <a:off x="1158478" y="2748796"/>
            <a:ext cx="1200269" cy="254079"/>
          </a:xfrm>
          <a:prstGeom prst="rect">
            <a:avLst/>
          </a:prstGeom>
          <a:noFill/>
          <a:ln/>
        </p:spPr>
        <p:txBody>
          <a:bodyPr wrap="none" lIns="0" tIns="0" rIns="0" bIns="0" rtlCol="0" anchor="t"/>
          <a:lstStyle/>
          <a:p>
            <a:pPr algn="l" indent="0" marL="0">
              <a:lnSpc>
                <a:spcPts val="2000"/>
              </a:lnSpc>
              <a:buNone/>
            </a:pPr>
            <a:r>
              <a:rPr lang="en-US" sz="1250" dirty="0">
                <a:solidFill>
                  <a:srgbClr val="84C1FA"/>
                </a:solidFill>
                <a:latin typeface="Instrument Sans Medium" pitchFamily="34" charset="0"/>
                <a:ea typeface="Instrument Sans Medium" pitchFamily="34" charset="-122"/>
                <a:cs typeface="Instrument Sans Medium" pitchFamily="34" charset="-120"/>
              </a:rPr>
              <a:t>DATA ANALYSIS</a:t>
            </a:r>
            <a:endParaRPr lang="en-US" sz="1250" dirty="0"/>
          </a:p>
        </p:txBody>
      </p:sp>
      <p:sp>
        <p:nvSpPr>
          <p:cNvPr id="5" name="Text 2"/>
          <p:cNvSpPr/>
          <p:nvPr/>
        </p:nvSpPr>
        <p:spPr>
          <a:xfrm>
            <a:off x="793790" y="3149322"/>
            <a:ext cx="9167098" cy="620078"/>
          </a:xfrm>
          <a:prstGeom prst="rect">
            <a:avLst/>
          </a:prstGeom>
          <a:noFill/>
          <a:ln/>
        </p:spPr>
        <p:txBody>
          <a:bodyPr wrap="none" lIns="0" tIns="0" rIns="0" bIns="0" rtlCol="0" anchor="t"/>
          <a:lstStyle/>
          <a:p>
            <a:pPr algn="l" indent="0" marL="0">
              <a:lnSpc>
                <a:spcPts val="4850"/>
              </a:lnSpc>
              <a:buNone/>
            </a:pPr>
            <a:r>
              <a:rPr lang="en-US" sz="3900" dirty="0">
                <a:solidFill>
                  <a:srgbClr val="091C53"/>
                </a:solidFill>
                <a:latin typeface="Instrument Sans Semi Bold" pitchFamily="34" charset="0"/>
                <a:ea typeface="Instrument Sans Semi Bold" pitchFamily="34" charset="-122"/>
                <a:cs typeface="Instrument Sans Semi Bold" pitchFamily="34" charset="-120"/>
              </a:rPr>
              <a:t>Exploratory Data Analysis: Key Patterns</a:t>
            </a:r>
            <a:endParaRPr lang="en-US" sz="3900" dirty="0"/>
          </a:p>
        </p:txBody>
      </p:sp>
      <p:sp>
        <p:nvSpPr>
          <p:cNvPr id="6" name="Text 3"/>
          <p:cNvSpPr/>
          <p:nvPr/>
        </p:nvSpPr>
        <p:spPr>
          <a:xfrm>
            <a:off x="793790" y="4265414"/>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091C53"/>
                </a:solidFill>
                <a:latin typeface="Instrument Sans Semi Bold" pitchFamily="34" charset="0"/>
                <a:ea typeface="Instrument Sans Semi Bold" pitchFamily="34" charset="-122"/>
                <a:cs typeface="Instrument Sans Semi Bold" pitchFamily="34" charset="-120"/>
              </a:rPr>
              <a:t>Age Distribution</a:t>
            </a:r>
            <a:endParaRPr lang="en-US" sz="1950" dirty="0"/>
          </a:p>
        </p:txBody>
      </p:sp>
      <p:sp>
        <p:nvSpPr>
          <p:cNvPr id="7" name="Text 4"/>
          <p:cNvSpPr/>
          <p:nvPr/>
        </p:nvSpPr>
        <p:spPr>
          <a:xfrm>
            <a:off x="793790" y="4773930"/>
            <a:ext cx="3979664"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Right-skewed</a:t>
            </a:r>
            <a:endParaRPr lang="en-US" sz="1550" dirty="0"/>
          </a:p>
        </p:txBody>
      </p:sp>
      <p:sp>
        <p:nvSpPr>
          <p:cNvPr id="8" name="Text 5"/>
          <p:cNvSpPr/>
          <p:nvPr/>
        </p:nvSpPr>
        <p:spPr>
          <a:xfrm>
            <a:off x="793790" y="5160883"/>
            <a:ext cx="3979664"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More younger patients</a:t>
            </a:r>
            <a:endParaRPr lang="en-US" sz="1550" dirty="0"/>
          </a:p>
        </p:txBody>
      </p:sp>
      <p:sp>
        <p:nvSpPr>
          <p:cNvPr id="9" name="Text 6"/>
          <p:cNvSpPr/>
          <p:nvPr/>
        </p:nvSpPr>
        <p:spPr>
          <a:xfrm>
            <a:off x="5265182" y="4265414"/>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091C53"/>
                </a:solidFill>
                <a:latin typeface="Instrument Sans Semi Bold" pitchFamily="34" charset="0"/>
                <a:ea typeface="Instrument Sans Semi Bold" pitchFamily="34" charset="-122"/>
                <a:cs typeface="Instrument Sans Semi Bold" pitchFamily="34" charset="-120"/>
              </a:rPr>
              <a:t>Voice Features</a:t>
            </a:r>
            <a:endParaRPr lang="en-US" sz="1950" dirty="0"/>
          </a:p>
        </p:txBody>
      </p:sp>
      <p:sp>
        <p:nvSpPr>
          <p:cNvPr id="10" name="Text 7"/>
          <p:cNvSpPr/>
          <p:nvPr/>
        </p:nvSpPr>
        <p:spPr>
          <a:xfrm>
            <a:off x="5265182" y="4773930"/>
            <a:ext cx="3979664"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Jitter &amp; Shimmer: right-skewed</a:t>
            </a:r>
            <a:endParaRPr lang="en-US" sz="1550" dirty="0"/>
          </a:p>
        </p:txBody>
      </p:sp>
      <p:sp>
        <p:nvSpPr>
          <p:cNvPr id="11" name="Text 8"/>
          <p:cNvSpPr/>
          <p:nvPr/>
        </p:nvSpPr>
        <p:spPr>
          <a:xfrm>
            <a:off x="5265182" y="5160883"/>
            <a:ext cx="3979664"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Lower values prevalent</a:t>
            </a:r>
            <a:endParaRPr lang="en-US" sz="1550" dirty="0"/>
          </a:p>
        </p:txBody>
      </p:sp>
      <p:sp>
        <p:nvSpPr>
          <p:cNvPr id="12" name="Text 9"/>
          <p:cNvSpPr/>
          <p:nvPr/>
        </p:nvSpPr>
        <p:spPr>
          <a:xfrm>
            <a:off x="9736574" y="4265414"/>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091C53"/>
                </a:solidFill>
                <a:latin typeface="Instrument Sans Semi Bold" pitchFamily="34" charset="0"/>
                <a:ea typeface="Instrument Sans Semi Bold" pitchFamily="34" charset="-122"/>
                <a:cs typeface="Instrument Sans Semi Bold" pitchFamily="34" charset="-120"/>
              </a:rPr>
              <a:t>UPDRS Correlation</a:t>
            </a:r>
            <a:endParaRPr lang="en-US" sz="1950" dirty="0"/>
          </a:p>
        </p:txBody>
      </p:sp>
      <p:sp>
        <p:nvSpPr>
          <p:cNvPr id="13" name="Text 10"/>
          <p:cNvSpPr/>
          <p:nvPr/>
        </p:nvSpPr>
        <p:spPr>
          <a:xfrm>
            <a:off x="9736574" y="4773930"/>
            <a:ext cx="4115038"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Motor &amp; Total UPDRS: strong positive correlation</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793790" y="1147167"/>
            <a:ext cx="1739503" cy="373142"/>
          </a:xfrm>
          <a:prstGeom prst="roundRect">
            <a:avLst>
              <a:gd name="adj" fmla="val 38297"/>
            </a:avLst>
          </a:prstGeom>
          <a:solidFill>
            <a:srgbClr val="CEE6FD"/>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12852" y="1254323"/>
            <a:ext cx="158710" cy="158710"/>
          </a:xfrm>
          <a:prstGeom prst="rect">
            <a:avLst/>
          </a:prstGeom>
        </p:spPr>
      </p:pic>
      <p:sp>
        <p:nvSpPr>
          <p:cNvPr id="4" name="Text 1"/>
          <p:cNvSpPr/>
          <p:nvPr/>
        </p:nvSpPr>
        <p:spPr>
          <a:xfrm>
            <a:off x="1150858" y="1206698"/>
            <a:ext cx="1263372" cy="254079"/>
          </a:xfrm>
          <a:prstGeom prst="rect">
            <a:avLst/>
          </a:prstGeom>
          <a:noFill/>
          <a:ln/>
        </p:spPr>
        <p:txBody>
          <a:bodyPr wrap="none" lIns="0" tIns="0" rIns="0" bIns="0" rtlCol="0" anchor="t"/>
          <a:lstStyle/>
          <a:p>
            <a:pPr algn="l" indent="0" marL="0">
              <a:lnSpc>
                <a:spcPts val="2000"/>
              </a:lnSpc>
              <a:buNone/>
            </a:pPr>
            <a:r>
              <a:rPr lang="en-US" sz="1250" dirty="0">
                <a:solidFill>
                  <a:srgbClr val="1E3063"/>
                </a:solidFill>
                <a:latin typeface="Instrument Sans Medium" pitchFamily="34" charset="0"/>
                <a:ea typeface="Instrument Sans Medium" pitchFamily="34" charset="-122"/>
                <a:cs typeface="Instrument Sans Medium" pitchFamily="34" charset="-120"/>
              </a:rPr>
              <a:t>METHODOLOGY</a:t>
            </a:r>
            <a:endParaRPr lang="en-US" sz="1250" dirty="0"/>
          </a:p>
        </p:txBody>
      </p:sp>
      <p:sp>
        <p:nvSpPr>
          <p:cNvPr id="5" name="Text 2"/>
          <p:cNvSpPr/>
          <p:nvPr/>
        </p:nvSpPr>
        <p:spPr>
          <a:xfrm>
            <a:off x="793790" y="1599605"/>
            <a:ext cx="10888266" cy="620078"/>
          </a:xfrm>
          <a:prstGeom prst="rect">
            <a:avLst/>
          </a:prstGeom>
          <a:noFill/>
          <a:ln/>
        </p:spPr>
        <p:txBody>
          <a:bodyPr wrap="none" lIns="0" tIns="0" rIns="0" bIns="0" rtlCol="0" anchor="t"/>
          <a:lstStyle/>
          <a:p>
            <a:pPr algn="l" indent="0" marL="0">
              <a:lnSpc>
                <a:spcPts val="4850"/>
              </a:lnSpc>
              <a:buNone/>
            </a:pPr>
            <a:r>
              <a:rPr lang="en-US" sz="3900" dirty="0">
                <a:solidFill>
                  <a:srgbClr val="091C53"/>
                </a:solidFill>
                <a:latin typeface="Instrument Sans Semi Bold" pitchFamily="34" charset="0"/>
                <a:ea typeface="Instrument Sans Semi Bold" pitchFamily="34" charset="-122"/>
                <a:cs typeface="Instrument Sans Semi Bold" pitchFamily="34" charset="-120"/>
              </a:rPr>
              <a:t>Research Methodology: CRISP-DM Framework</a:t>
            </a:r>
            <a:endParaRPr lang="en-US" sz="3900" dirty="0"/>
          </a:p>
        </p:txBody>
      </p:sp>
      <p:sp>
        <p:nvSpPr>
          <p:cNvPr id="6" name="Text 3"/>
          <p:cNvSpPr/>
          <p:nvPr/>
        </p:nvSpPr>
        <p:spPr>
          <a:xfrm>
            <a:off x="1898213" y="3210758"/>
            <a:ext cx="2836783" cy="310158"/>
          </a:xfrm>
          <a:prstGeom prst="rect">
            <a:avLst/>
          </a:prstGeom>
          <a:noFill/>
          <a:ln/>
        </p:spPr>
        <p:txBody>
          <a:bodyPr wrap="none" lIns="0" tIns="0" rIns="0" bIns="0" rtlCol="0" anchor="t"/>
          <a:lstStyle/>
          <a:p>
            <a:pPr algn="r" indent="0" marL="0">
              <a:lnSpc>
                <a:spcPts val="2400"/>
              </a:lnSpc>
              <a:buNone/>
            </a:pPr>
            <a:r>
              <a:rPr lang="en-US" sz="1950" dirty="0">
                <a:solidFill>
                  <a:srgbClr val="1E3063"/>
                </a:solidFill>
                <a:latin typeface="Instrument Sans Semi Bold" pitchFamily="34" charset="0"/>
                <a:ea typeface="Instrument Sans Semi Bold" pitchFamily="34" charset="-122"/>
                <a:cs typeface="Instrument Sans Semi Bold" pitchFamily="34" charset="-120"/>
              </a:rPr>
              <a:t>Business Understanding</a:t>
            </a:r>
            <a:endParaRPr lang="en-US" sz="1950" dirty="0"/>
          </a:p>
        </p:txBody>
      </p:sp>
      <p:sp>
        <p:nvSpPr>
          <p:cNvPr id="7" name="Text 4"/>
          <p:cNvSpPr/>
          <p:nvPr/>
        </p:nvSpPr>
        <p:spPr>
          <a:xfrm>
            <a:off x="793790" y="3639979"/>
            <a:ext cx="3941207"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Define UPDRS objectives</a:t>
            </a:r>
            <a:endParaRPr lang="en-US" sz="1550" dirty="0"/>
          </a:p>
        </p:txBody>
      </p:sp>
      <p:pic>
        <p:nvPicPr>
          <p:cNvPr id="8" name="Image 1" descr="preencoded.png">    </p:cNvPr>
          <p:cNvPicPr>
            <a:picLocks noChangeAspect="1"/>
          </p:cNvPicPr>
          <p:nvPr/>
        </p:nvPicPr>
        <p:blipFill>
          <a:blip r:embed="rId3"/>
          <a:stretch>
            <a:fillRect/>
          </a:stretch>
        </p:blipFill>
        <p:spPr>
          <a:xfrm>
            <a:off x="5032653" y="2517338"/>
            <a:ext cx="4564975" cy="4564975"/>
          </a:xfrm>
          <a:prstGeom prst="rect">
            <a:avLst/>
          </a:prstGeom>
        </p:spPr>
      </p:pic>
      <p:pic>
        <p:nvPicPr>
          <p:cNvPr id="9"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54626" y="3503831"/>
            <a:ext cx="296942" cy="296942"/>
          </a:xfrm>
          <a:prstGeom prst="rect">
            <a:avLst/>
          </a:prstGeom>
        </p:spPr>
      </p:pic>
      <p:sp>
        <p:nvSpPr>
          <p:cNvPr id="10" name="Text 5"/>
          <p:cNvSpPr/>
          <p:nvPr/>
        </p:nvSpPr>
        <p:spPr>
          <a:xfrm>
            <a:off x="9895284" y="2805470"/>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1E3063"/>
                </a:solidFill>
                <a:latin typeface="Instrument Sans Semi Bold" pitchFamily="34" charset="0"/>
                <a:ea typeface="Instrument Sans Semi Bold" pitchFamily="34" charset="-122"/>
                <a:cs typeface="Instrument Sans Semi Bold" pitchFamily="34" charset="-120"/>
              </a:rPr>
              <a:t>Data Understanding</a:t>
            </a:r>
            <a:endParaRPr lang="en-US" sz="1950" dirty="0"/>
          </a:p>
        </p:txBody>
      </p:sp>
      <p:sp>
        <p:nvSpPr>
          <p:cNvPr id="11" name="Text 6"/>
          <p:cNvSpPr/>
          <p:nvPr/>
        </p:nvSpPr>
        <p:spPr>
          <a:xfrm>
            <a:off x="9895284" y="3234690"/>
            <a:ext cx="394132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Analyze voice data patterns</a:t>
            </a:r>
            <a:endParaRPr lang="en-US" sz="1550" dirty="0"/>
          </a:p>
        </p:txBody>
      </p:sp>
      <p:pic>
        <p:nvPicPr>
          <p:cNvPr id="12" name="Image 3" descr="preencoded.png">    </p:cNvPr>
          <p:cNvPicPr>
            <a:picLocks noChangeAspect="1"/>
          </p:cNvPicPr>
          <p:nvPr/>
        </p:nvPicPr>
        <p:blipFill>
          <a:blip r:embed="rId6"/>
          <a:stretch>
            <a:fillRect/>
          </a:stretch>
        </p:blipFill>
        <p:spPr>
          <a:xfrm>
            <a:off x="5032653" y="2517338"/>
            <a:ext cx="4564975" cy="4564975"/>
          </a:xfrm>
          <a:prstGeom prst="rect">
            <a:avLst/>
          </a:prstGeom>
        </p:spPr>
      </p:pic>
      <p:pic>
        <p:nvPicPr>
          <p:cNvPr id="13" name="Image 4"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14144" y="3239155"/>
            <a:ext cx="296942" cy="296942"/>
          </a:xfrm>
          <a:prstGeom prst="rect">
            <a:avLst/>
          </a:prstGeom>
        </p:spPr>
      </p:pic>
      <p:sp>
        <p:nvSpPr>
          <p:cNvPr id="14" name="Text 7"/>
          <p:cNvSpPr/>
          <p:nvPr/>
        </p:nvSpPr>
        <p:spPr>
          <a:xfrm>
            <a:off x="9994463" y="4426387"/>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1E3063"/>
                </a:solidFill>
                <a:latin typeface="Instrument Sans Semi Bold" pitchFamily="34" charset="0"/>
                <a:ea typeface="Instrument Sans Semi Bold" pitchFamily="34" charset="-122"/>
                <a:cs typeface="Instrument Sans Semi Bold" pitchFamily="34" charset="-120"/>
              </a:rPr>
              <a:t>Data Preparation</a:t>
            </a:r>
            <a:endParaRPr lang="en-US" sz="1950" dirty="0"/>
          </a:p>
        </p:txBody>
      </p:sp>
      <p:sp>
        <p:nvSpPr>
          <p:cNvPr id="15" name="Text 8"/>
          <p:cNvSpPr/>
          <p:nvPr/>
        </p:nvSpPr>
        <p:spPr>
          <a:xfrm>
            <a:off x="9994463" y="4855607"/>
            <a:ext cx="3842147"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Clean &amp; standardize features</a:t>
            </a:r>
            <a:endParaRPr lang="en-US" sz="1550" dirty="0"/>
          </a:p>
        </p:txBody>
      </p:sp>
      <p:pic>
        <p:nvPicPr>
          <p:cNvPr id="16" name="Image 5" descr="preencoded.png">    </p:cNvPr>
          <p:cNvPicPr>
            <a:picLocks noChangeAspect="1"/>
          </p:cNvPicPr>
          <p:nvPr/>
        </p:nvPicPr>
        <p:blipFill>
          <a:blip r:embed="rId9"/>
          <a:stretch>
            <a:fillRect/>
          </a:stretch>
        </p:blipFill>
        <p:spPr>
          <a:xfrm>
            <a:off x="5032653" y="2517338"/>
            <a:ext cx="4564975" cy="4564975"/>
          </a:xfrm>
          <a:prstGeom prst="rect">
            <a:avLst/>
          </a:prstGeom>
        </p:spPr>
      </p:pic>
      <p:pic>
        <p:nvPicPr>
          <p:cNvPr id="17" name="Image 6" descr="preencoded.png">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40557" y="4925913"/>
            <a:ext cx="296942" cy="296942"/>
          </a:xfrm>
          <a:prstGeom prst="rect">
            <a:avLst/>
          </a:prstGeom>
        </p:spPr>
      </p:pic>
      <p:sp>
        <p:nvSpPr>
          <p:cNvPr id="18" name="Text 9"/>
          <p:cNvSpPr/>
          <p:nvPr/>
        </p:nvSpPr>
        <p:spPr>
          <a:xfrm>
            <a:off x="9895284" y="6047303"/>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1E3063"/>
                </a:solidFill>
                <a:latin typeface="Instrument Sans Semi Bold" pitchFamily="34" charset="0"/>
                <a:ea typeface="Instrument Sans Semi Bold" pitchFamily="34" charset="-122"/>
                <a:cs typeface="Instrument Sans Semi Bold" pitchFamily="34" charset="-120"/>
              </a:rPr>
              <a:t>Modeling</a:t>
            </a:r>
            <a:endParaRPr lang="en-US" sz="1950" dirty="0"/>
          </a:p>
        </p:txBody>
      </p:sp>
      <p:sp>
        <p:nvSpPr>
          <p:cNvPr id="19" name="Text 10"/>
          <p:cNvSpPr/>
          <p:nvPr/>
        </p:nvSpPr>
        <p:spPr>
          <a:xfrm>
            <a:off x="9895284" y="6476524"/>
            <a:ext cx="394132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Train Regressor, LSTM, GRU</a:t>
            </a:r>
            <a:endParaRPr lang="en-US" sz="1550" dirty="0"/>
          </a:p>
        </p:txBody>
      </p:sp>
      <p:pic>
        <p:nvPicPr>
          <p:cNvPr id="20" name="Image 7" descr="preencoded.png">    </p:cNvPr>
          <p:cNvPicPr>
            <a:picLocks noChangeAspect="1"/>
          </p:cNvPicPr>
          <p:nvPr/>
        </p:nvPicPr>
        <p:blipFill>
          <a:blip r:embed="rId12"/>
          <a:stretch>
            <a:fillRect/>
          </a:stretch>
        </p:blipFill>
        <p:spPr>
          <a:xfrm>
            <a:off x="5032653" y="2517338"/>
            <a:ext cx="4564975" cy="4564975"/>
          </a:xfrm>
          <a:prstGeom prst="rect">
            <a:avLst/>
          </a:prstGeom>
        </p:spPr>
      </p:pic>
      <p:pic>
        <p:nvPicPr>
          <p:cNvPr id="21" name="Image 8" descr="preencoded.png">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391698" y="6232981"/>
            <a:ext cx="296942" cy="296942"/>
          </a:xfrm>
          <a:prstGeom prst="rect">
            <a:avLst/>
          </a:prstGeom>
        </p:spPr>
      </p:pic>
      <p:sp>
        <p:nvSpPr>
          <p:cNvPr id="22" name="Text 11"/>
          <p:cNvSpPr/>
          <p:nvPr/>
        </p:nvSpPr>
        <p:spPr>
          <a:xfrm>
            <a:off x="2254091" y="5642015"/>
            <a:ext cx="2480905" cy="310158"/>
          </a:xfrm>
          <a:prstGeom prst="rect">
            <a:avLst/>
          </a:prstGeom>
          <a:noFill/>
          <a:ln/>
        </p:spPr>
        <p:txBody>
          <a:bodyPr wrap="none" lIns="0" tIns="0" rIns="0" bIns="0" rtlCol="0" anchor="t"/>
          <a:lstStyle/>
          <a:p>
            <a:pPr algn="r" indent="0" marL="0">
              <a:lnSpc>
                <a:spcPts val="2400"/>
              </a:lnSpc>
              <a:buNone/>
            </a:pPr>
            <a:r>
              <a:rPr lang="en-US" sz="1950" dirty="0">
                <a:solidFill>
                  <a:srgbClr val="1E3063"/>
                </a:solidFill>
                <a:latin typeface="Instrument Sans Semi Bold" pitchFamily="34" charset="0"/>
                <a:ea typeface="Instrument Sans Semi Bold" pitchFamily="34" charset="-122"/>
                <a:cs typeface="Instrument Sans Semi Bold" pitchFamily="34" charset="-120"/>
              </a:rPr>
              <a:t>Evaluation</a:t>
            </a:r>
            <a:endParaRPr lang="en-US" sz="1950" dirty="0"/>
          </a:p>
        </p:txBody>
      </p:sp>
      <p:sp>
        <p:nvSpPr>
          <p:cNvPr id="23" name="Text 12"/>
          <p:cNvSpPr/>
          <p:nvPr/>
        </p:nvSpPr>
        <p:spPr>
          <a:xfrm>
            <a:off x="793790" y="6071235"/>
            <a:ext cx="3941207"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Evaluate R², RMSE, MAE</a:t>
            </a:r>
            <a:endParaRPr lang="en-US" sz="1550" dirty="0"/>
          </a:p>
        </p:txBody>
      </p:sp>
      <p:pic>
        <p:nvPicPr>
          <p:cNvPr id="24" name="Image 9" descr="preencoded.png">    </p:cNvPr>
          <p:cNvPicPr>
            <a:picLocks noChangeAspect="1"/>
          </p:cNvPicPr>
          <p:nvPr/>
        </p:nvPicPr>
        <p:blipFill>
          <a:blip r:embed="rId15"/>
          <a:stretch>
            <a:fillRect/>
          </a:stretch>
        </p:blipFill>
        <p:spPr>
          <a:xfrm>
            <a:off x="5032653" y="2517338"/>
            <a:ext cx="4564975" cy="4564975"/>
          </a:xfrm>
          <a:prstGeom prst="rect">
            <a:avLst/>
          </a:prstGeom>
        </p:spPr>
      </p:pic>
      <p:pic>
        <p:nvPicPr>
          <p:cNvPr id="25" name="Image 10" descr="preencoded.png">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731728" y="5354181"/>
            <a:ext cx="296942" cy="29694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793790" y="1086683"/>
            <a:ext cx="1901190" cy="388382"/>
          </a:xfrm>
          <a:prstGeom prst="roundRect">
            <a:avLst>
              <a:gd name="adj" fmla="val 36794"/>
            </a:avLst>
          </a:prstGeom>
          <a:noFill/>
          <a:ln w="7620">
            <a:solidFill>
              <a:srgbClr val="84C1FA"/>
            </a:solidFill>
            <a:prstDash val="solid"/>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20472" y="1201460"/>
            <a:ext cx="158710" cy="158710"/>
          </a:xfrm>
          <a:prstGeom prst="rect">
            <a:avLst/>
          </a:prstGeom>
        </p:spPr>
      </p:pic>
      <p:sp>
        <p:nvSpPr>
          <p:cNvPr id="4" name="Text 1"/>
          <p:cNvSpPr/>
          <p:nvPr/>
        </p:nvSpPr>
        <p:spPr>
          <a:xfrm>
            <a:off x="1158478" y="1153835"/>
            <a:ext cx="1409819" cy="254079"/>
          </a:xfrm>
          <a:prstGeom prst="rect">
            <a:avLst/>
          </a:prstGeom>
          <a:noFill/>
          <a:ln/>
        </p:spPr>
        <p:txBody>
          <a:bodyPr wrap="none" lIns="0" tIns="0" rIns="0" bIns="0" rtlCol="0" anchor="t"/>
          <a:lstStyle/>
          <a:p>
            <a:pPr algn="l" indent="0" marL="0">
              <a:lnSpc>
                <a:spcPts val="2000"/>
              </a:lnSpc>
              <a:buNone/>
            </a:pPr>
            <a:r>
              <a:rPr lang="en-US" sz="1250" dirty="0">
                <a:solidFill>
                  <a:srgbClr val="84C1FA"/>
                </a:solidFill>
                <a:latin typeface="Instrument Sans Medium" pitchFamily="34" charset="0"/>
                <a:ea typeface="Instrument Sans Medium" pitchFamily="34" charset="-122"/>
                <a:cs typeface="Instrument Sans Medium" pitchFamily="34" charset="-120"/>
              </a:rPr>
              <a:t>IMPLEMENTATION</a:t>
            </a:r>
            <a:endParaRPr lang="en-US" sz="1250" dirty="0"/>
          </a:p>
        </p:txBody>
      </p:sp>
      <p:sp>
        <p:nvSpPr>
          <p:cNvPr id="5" name="Text 2"/>
          <p:cNvSpPr/>
          <p:nvPr/>
        </p:nvSpPr>
        <p:spPr>
          <a:xfrm>
            <a:off x="793790" y="1554361"/>
            <a:ext cx="9911834" cy="620078"/>
          </a:xfrm>
          <a:prstGeom prst="rect">
            <a:avLst/>
          </a:prstGeom>
          <a:noFill/>
          <a:ln/>
        </p:spPr>
        <p:txBody>
          <a:bodyPr wrap="none" lIns="0" tIns="0" rIns="0" bIns="0" rtlCol="0" anchor="t"/>
          <a:lstStyle/>
          <a:p>
            <a:pPr algn="l" indent="0" marL="0">
              <a:lnSpc>
                <a:spcPts val="4850"/>
              </a:lnSpc>
              <a:buNone/>
            </a:pPr>
            <a:r>
              <a:rPr lang="en-US" sz="3900" dirty="0">
                <a:solidFill>
                  <a:srgbClr val="091C53"/>
                </a:solidFill>
                <a:latin typeface="Instrument Sans Semi Bold" pitchFamily="34" charset="0"/>
                <a:ea typeface="Instrument Sans Semi Bold" pitchFamily="34" charset="-122"/>
                <a:cs typeface="Instrument Sans Semi Bold" pitchFamily="34" charset="-120"/>
              </a:rPr>
              <a:t>Data Preprocessing &amp; Feature Engineering</a:t>
            </a:r>
            <a:endParaRPr lang="en-US" sz="3900" dirty="0"/>
          </a:p>
        </p:txBody>
      </p:sp>
      <p:pic>
        <p:nvPicPr>
          <p:cNvPr id="6" name="Image 1" descr="preencoded.png">    </p:cNvPr>
          <p:cNvPicPr>
            <a:picLocks noChangeAspect="1"/>
          </p:cNvPicPr>
          <p:nvPr/>
        </p:nvPicPr>
        <p:blipFill>
          <a:blip r:embed="rId3"/>
          <a:stretch>
            <a:fillRect/>
          </a:stretch>
        </p:blipFill>
        <p:spPr>
          <a:xfrm>
            <a:off x="793790" y="2472095"/>
            <a:ext cx="4347567" cy="793790"/>
          </a:xfrm>
          <a:prstGeom prst="rect">
            <a:avLst/>
          </a:prstGeom>
        </p:spPr>
      </p:pic>
      <p:sp>
        <p:nvSpPr>
          <p:cNvPr id="7" name="Text 3"/>
          <p:cNvSpPr/>
          <p:nvPr/>
        </p:nvSpPr>
        <p:spPr>
          <a:xfrm>
            <a:off x="992148" y="3464243"/>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1E3063"/>
                </a:solidFill>
                <a:latin typeface="Instrument Sans Semi Bold" pitchFamily="34" charset="0"/>
                <a:ea typeface="Instrument Sans Semi Bold" pitchFamily="34" charset="-122"/>
                <a:cs typeface="Instrument Sans Semi Bold" pitchFamily="34" charset="-120"/>
              </a:rPr>
              <a:t>Feature Selection</a:t>
            </a:r>
            <a:endParaRPr lang="en-US" sz="1950" dirty="0"/>
          </a:p>
        </p:txBody>
      </p:sp>
      <p:sp>
        <p:nvSpPr>
          <p:cNvPr id="8" name="Text 4"/>
          <p:cNvSpPr/>
          <p:nvPr/>
        </p:nvSpPr>
        <p:spPr>
          <a:xfrm>
            <a:off x="992148" y="3893463"/>
            <a:ext cx="395085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Removed irrelevant features.</a:t>
            </a:r>
            <a:endParaRPr lang="en-US" sz="1550" dirty="0"/>
          </a:p>
        </p:txBody>
      </p:sp>
      <p:pic>
        <p:nvPicPr>
          <p:cNvPr id="9" name="Image 2" descr="preencoded.png">    </p:cNvPr>
          <p:cNvPicPr>
            <a:picLocks noChangeAspect="1"/>
          </p:cNvPicPr>
          <p:nvPr/>
        </p:nvPicPr>
        <p:blipFill>
          <a:blip r:embed="rId4"/>
          <a:stretch>
            <a:fillRect/>
          </a:stretch>
        </p:blipFill>
        <p:spPr>
          <a:xfrm>
            <a:off x="5141357" y="2472095"/>
            <a:ext cx="4347567" cy="793790"/>
          </a:xfrm>
          <a:prstGeom prst="rect">
            <a:avLst/>
          </a:prstGeom>
        </p:spPr>
      </p:pic>
      <p:sp>
        <p:nvSpPr>
          <p:cNvPr id="10" name="Text 5"/>
          <p:cNvSpPr/>
          <p:nvPr/>
        </p:nvSpPr>
        <p:spPr>
          <a:xfrm>
            <a:off x="5339715" y="3464243"/>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1E3063"/>
                </a:solidFill>
                <a:latin typeface="Instrument Sans Semi Bold" pitchFamily="34" charset="0"/>
                <a:ea typeface="Instrument Sans Semi Bold" pitchFamily="34" charset="-122"/>
                <a:cs typeface="Instrument Sans Semi Bold" pitchFamily="34" charset="-120"/>
              </a:rPr>
              <a:t>Standardization</a:t>
            </a:r>
            <a:endParaRPr lang="en-US" sz="1950" dirty="0"/>
          </a:p>
        </p:txBody>
      </p:sp>
      <p:sp>
        <p:nvSpPr>
          <p:cNvPr id="11" name="Text 6"/>
          <p:cNvSpPr/>
          <p:nvPr/>
        </p:nvSpPr>
        <p:spPr>
          <a:xfrm>
            <a:off x="5339715" y="3893463"/>
            <a:ext cx="395085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Normalized features (StandardScaler).</a:t>
            </a:r>
            <a:endParaRPr lang="en-US" sz="1550" dirty="0"/>
          </a:p>
        </p:txBody>
      </p:sp>
      <p:pic>
        <p:nvPicPr>
          <p:cNvPr id="12" name="Image 3" descr="preencoded.png">    </p:cNvPr>
          <p:cNvPicPr>
            <a:picLocks noChangeAspect="1"/>
          </p:cNvPicPr>
          <p:nvPr/>
        </p:nvPicPr>
        <p:blipFill>
          <a:blip r:embed="rId5"/>
          <a:stretch>
            <a:fillRect/>
          </a:stretch>
        </p:blipFill>
        <p:spPr>
          <a:xfrm>
            <a:off x="9488924" y="2472095"/>
            <a:ext cx="4347567" cy="793790"/>
          </a:xfrm>
          <a:prstGeom prst="rect">
            <a:avLst/>
          </a:prstGeom>
        </p:spPr>
      </p:pic>
      <p:sp>
        <p:nvSpPr>
          <p:cNvPr id="13" name="Text 7"/>
          <p:cNvSpPr/>
          <p:nvPr/>
        </p:nvSpPr>
        <p:spPr>
          <a:xfrm>
            <a:off x="9687282" y="3464243"/>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1E3063"/>
                </a:solidFill>
                <a:latin typeface="Instrument Sans Semi Bold" pitchFamily="34" charset="0"/>
                <a:ea typeface="Instrument Sans Semi Bold" pitchFamily="34" charset="-122"/>
                <a:cs typeface="Instrument Sans Semi Bold" pitchFamily="34" charset="-120"/>
              </a:rPr>
              <a:t>Train-Test Split</a:t>
            </a:r>
            <a:endParaRPr lang="en-US" sz="1950" dirty="0"/>
          </a:p>
        </p:txBody>
      </p:sp>
      <p:sp>
        <p:nvSpPr>
          <p:cNvPr id="14" name="Text 8"/>
          <p:cNvSpPr/>
          <p:nvPr/>
        </p:nvSpPr>
        <p:spPr>
          <a:xfrm>
            <a:off x="9687282" y="3893463"/>
            <a:ext cx="395085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80/20 data split.</a:t>
            </a:r>
            <a:endParaRPr lang="en-US" sz="1550" dirty="0"/>
          </a:p>
        </p:txBody>
      </p:sp>
      <p:sp>
        <p:nvSpPr>
          <p:cNvPr id="15" name="Shape 9"/>
          <p:cNvSpPr/>
          <p:nvPr/>
        </p:nvSpPr>
        <p:spPr>
          <a:xfrm>
            <a:off x="793790" y="4731751"/>
            <a:ext cx="13042821" cy="32385"/>
          </a:xfrm>
          <a:prstGeom prst="rect">
            <a:avLst/>
          </a:prstGeom>
          <a:solidFill>
            <a:srgbClr val="1E3063">
              <a:alpha val="50000"/>
            </a:srgbClr>
          </a:solidFill>
          <a:ln/>
        </p:spPr>
      </p:sp>
      <p:sp>
        <p:nvSpPr>
          <p:cNvPr id="16" name="Text 10"/>
          <p:cNvSpPr/>
          <p:nvPr/>
        </p:nvSpPr>
        <p:spPr>
          <a:xfrm>
            <a:off x="793790" y="5061704"/>
            <a:ext cx="5527119" cy="372070"/>
          </a:xfrm>
          <a:prstGeom prst="rect">
            <a:avLst/>
          </a:prstGeom>
          <a:noFill/>
          <a:ln/>
        </p:spPr>
        <p:txBody>
          <a:bodyPr wrap="none" lIns="0" tIns="0" rIns="0" bIns="0" rtlCol="0" anchor="t"/>
          <a:lstStyle/>
          <a:p>
            <a:pPr algn="l" indent="0" marL="0">
              <a:lnSpc>
                <a:spcPts val="2900"/>
              </a:lnSpc>
              <a:buNone/>
            </a:pPr>
            <a:r>
              <a:rPr lang="en-US" sz="2300" dirty="0">
                <a:solidFill>
                  <a:srgbClr val="091C53"/>
                </a:solidFill>
                <a:latin typeface="Instrument Sans Semi Bold" pitchFamily="34" charset="0"/>
                <a:ea typeface="Instrument Sans Semi Bold" pitchFamily="34" charset="-122"/>
                <a:cs typeface="Instrument Sans Semi Bold" pitchFamily="34" charset="-120"/>
              </a:rPr>
              <a:t>Machine Learning Models Implemented</a:t>
            </a:r>
            <a:endParaRPr lang="en-US" sz="2300" dirty="0"/>
          </a:p>
        </p:txBody>
      </p:sp>
      <p:sp>
        <p:nvSpPr>
          <p:cNvPr id="17" name="Text 11"/>
          <p:cNvSpPr/>
          <p:nvPr/>
        </p:nvSpPr>
        <p:spPr>
          <a:xfrm>
            <a:off x="793790" y="5929789"/>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091C53"/>
                </a:solidFill>
                <a:latin typeface="Instrument Sans Semi Bold" pitchFamily="34" charset="0"/>
                <a:ea typeface="Instrument Sans Semi Bold" pitchFamily="34" charset="-122"/>
                <a:cs typeface="Instrument Sans Semi Bold" pitchFamily="34" charset="-120"/>
              </a:rPr>
              <a:t>Voting Regressor</a:t>
            </a:r>
            <a:endParaRPr lang="en-US" sz="1950" dirty="0"/>
          </a:p>
        </p:txBody>
      </p:sp>
      <p:sp>
        <p:nvSpPr>
          <p:cNvPr id="18" name="Text 12"/>
          <p:cNvSpPr/>
          <p:nvPr/>
        </p:nvSpPr>
        <p:spPr>
          <a:xfrm>
            <a:off x="793790" y="6438305"/>
            <a:ext cx="3979664"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Base Models: RF, DT, SVR.</a:t>
            </a:r>
            <a:endParaRPr lang="en-US" sz="1550" dirty="0"/>
          </a:p>
        </p:txBody>
      </p:sp>
      <p:sp>
        <p:nvSpPr>
          <p:cNvPr id="19" name="Text 13"/>
          <p:cNvSpPr/>
          <p:nvPr/>
        </p:nvSpPr>
        <p:spPr>
          <a:xfrm>
            <a:off x="5265182" y="5929789"/>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091C53"/>
                </a:solidFill>
                <a:latin typeface="Instrument Sans Semi Bold" pitchFamily="34" charset="0"/>
                <a:ea typeface="Instrument Sans Semi Bold" pitchFamily="34" charset="-122"/>
                <a:cs typeface="Instrument Sans Semi Bold" pitchFamily="34" charset="-120"/>
              </a:rPr>
              <a:t>LSTM Network</a:t>
            </a:r>
            <a:endParaRPr lang="en-US" sz="1950" dirty="0"/>
          </a:p>
        </p:txBody>
      </p:sp>
      <p:sp>
        <p:nvSpPr>
          <p:cNvPr id="20" name="Text 14"/>
          <p:cNvSpPr/>
          <p:nvPr/>
        </p:nvSpPr>
        <p:spPr>
          <a:xfrm>
            <a:off x="5265182" y="6438305"/>
            <a:ext cx="3979664"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Architecture: LSTM (64), Dense (32, 8), Output (1).</a:t>
            </a:r>
            <a:endParaRPr lang="en-US" sz="1550" dirty="0"/>
          </a:p>
        </p:txBody>
      </p:sp>
      <p:sp>
        <p:nvSpPr>
          <p:cNvPr id="21" name="Text 15"/>
          <p:cNvSpPr/>
          <p:nvPr/>
        </p:nvSpPr>
        <p:spPr>
          <a:xfrm>
            <a:off x="9736574" y="5929789"/>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091C53"/>
                </a:solidFill>
                <a:latin typeface="Instrument Sans Semi Bold" pitchFamily="34" charset="0"/>
                <a:ea typeface="Instrument Sans Semi Bold" pitchFamily="34" charset="-122"/>
                <a:cs typeface="Instrument Sans Semi Bold" pitchFamily="34" charset="-120"/>
              </a:rPr>
              <a:t>GRU Network</a:t>
            </a:r>
            <a:endParaRPr lang="en-US" sz="1950" dirty="0"/>
          </a:p>
        </p:txBody>
      </p:sp>
      <p:sp>
        <p:nvSpPr>
          <p:cNvPr id="22" name="Text 16"/>
          <p:cNvSpPr/>
          <p:nvPr/>
        </p:nvSpPr>
        <p:spPr>
          <a:xfrm>
            <a:off x="9736574" y="6438305"/>
            <a:ext cx="4115038"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Architecture: GRU (64), Dense (32, 8), Output (1).</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16</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2026-01-06T15:26:40Z</dcterms:created>
  <dcterms:modified xsi:type="dcterms:W3CDTF">2026-01-06T15:26:40Z</dcterms:modified>
</cp:coreProperties>
</file>